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7"/>
  </p:handoutMasterIdLst>
  <p:sldIdLst>
    <p:sldId id="256" r:id="rId3"/>
    <p:sldId id="316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269" r:id="rId15"/>
    <p:sldId id="351" r:id="rId16"/>
    <p:sldId id="353" r:id="rId17"/>
    <p:sldId id="355" r:id="rId18"/>
    <p:sldId id="354" r:id="rId19"/>
    <p:sldId id="356" r:id="rId20"/>
    <p:sldId id="360" r:id="rId21"/>
    <p:sldId id="361" r:id="rId22"/>
    <p:sldId id="362" r:id="rId23"/>
    <p:sldId id="363" r:id="rId24"/>
    <p:sldId id="358" r:id="rId25"/>
    <p:sldId id="365" r:id="rId26"/>
    <p:sldId id="366" r:id="rId27"/>
    <p:sldId id="367" r:id="rId28"/>
    <p:sldId id="368" r:id="rId29"/>
    <p:sldId id="364" r:id="rId30"/>
    <p:sldId id="369" r:id="rId31"/>
    <p:sldId id="374" r:id="rId32"/>
    <p:sldId id="372" r:id="rId33"/>
    <p:sldId id="371" r:id="rId34"/>
    <p:sldId id="376" r:id="rId35"/>
    <p:sldId id="267" r:id="rId36"/>
  </p:sldIdLst>
  <p:sldSz cx="9144000" cy="6858000" type="screen4x3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FF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5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092"/>
        <p:guide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6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600"/>
            </a:lvl1pPr>
          </a:lstStyle>
          <a:p>
            <a:r>
              <a:rPr lang="zh-CN" altLang="en-US" smtClean="0"/>
              <a:t>2018-10-25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6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6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zh-CN" altLang="en-US" smtClean="0"/>
              <a:t>2018-10-25</a:t>
            </a: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zh-CN" altLang="en-US" smtClean="0"/>
              <a:t>2018-10-25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276475"/>
            <a:ext cx="532765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789363"/>
            <a:ext cx="5327650" cy="792162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F30597-4C25-4895-ADC6-245F07A42C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39FD7-67F5-49A7-9DBC-730E76DD4A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3050" y="188913"/>
            <a:ext cx="2063750" cy="593725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625" y="188913"/>
            <a:ext cx="6042025" cy="593725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EC5A9-2F4F-4EF0-9FF0-D80A04C806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88913"/>
            <a:ext cx="8229600" cy="65405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357313"/>
            <a:ext cx="4038600" cy="47688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47688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2D0C6-8FAB-47B4-970A-64E2283C7F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88913"/>
            <a:ext cx="8229600" cy="65405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357313"/>
            <a:ext cx="4038600" cy="47688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357313"/>
            <a:ext cx="4038600" cy="23082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817938"/>
            <a:ext cx="4038600" cy="23082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7BD20-02C3-4BFB-93D8-DF43DE3C32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59CAC-8D5F-4815-8953-0236F56B5E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CA7C8-8818-46B7-A059-9521FF55EA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7FF20-5715-447D-9D4E-1D35CF7FF2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99490-1F45-4CB8-AB51-EB918F4D1E6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F52CB-E8B8-4439-8EB4-80D811C35F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4B11-D828-4C13-825B-232DB35352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7D6F0-07C6-4206-A907-07CA82B31D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8D03F-9373-41B1-ACA1-CE2E453CA7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25" y="188913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357313"/>
            <a:ext cx="8229600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200">
                <a:solidFill>
                  <a:srgbClr val="898989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Tx/>
              <a:buNone/>
              <a:defRPr sz="1200">
                <a:solidFill>
                  <a:srgbClr val="898989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30505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400" noProof="1" dirty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690D7785-D93E-49CA-BE19-55505257630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6.jpe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1.emf"/><Relationship Id="rId1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41655" y="2136775"/>
            <a:ext cx="606933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201</a:t>
            </a:r>
            <a:r>
              <a:rPr lang="en-US" altLang="zh-CN" sz="3200" b="1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6</a:t>
            </a:r>
            <a:r>
              <a:rPr lang="zh-CN" altLang="en-US" sz="3200" b="1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年中国心肺复苏专家共识</a:t>
            </a:r>
            <a:br>
              <a:rPr lang="zh-CN" altLang="en-US" sz="3200" b="1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</a:br>
            <a:r>
              <a:rPr lang="en-US" altLang="zh-CN" sz="2800">
                <a:solidFill>
                  <a:schemeClr val="bg1"/>
                </a:solidFill>
                <a:latin typeface="华文细黑" panose="02010600040101010101" pitchFamily="2" charset="-122"/>
              </a:rPr>
              <a:t>2019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AHA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心肺复苏与心血管急救指南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</a:t>
            </a:r>
            <a:r>
              <a:rPr lang="zh-CN" altLang="en-US" sz="2800" b="1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    </a:t>
            </a:r>
            <a:endParaRPr lang="zh-CN" altLang="en-US" sz="2400" b="1">
              <a:solidFill>
                <a:schemeClr val="bg1"/>
              </a:solidFill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844550" y="4457383"/>
            <a:ext cx="53276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r>
              <a:rPr lang="en-US" altLang="zh-CN" sz="240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                       </a:t>
            </a:r>
            <a:r>
              <a: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赣州市妇幼保健院   刘青                     </a:t>
            </a:r>
            <a:endParaRPr lang="zh-CN" altLang="en-US" sz="2400" b="1">
              <a:solidFill>
                <a:schemeClr val="bg1"/>
              </a:solidFill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3075" name="文本框 2"/>
          <p:cNvSpPr txBox="1">
            <a:spLocks noChangeArrowheads="1"/>
          </p:cNvSpPr>
          <p:nvPr/>
        </p:nvSpPr>
        <p:spPr bwMode="auto">
          <a:xfrm>
            <a:off x="844550" y="455613"/>
            <a:ext cx="4217988" cy="460375"/>
          </a:xfrm>
          <a:prstGeom prst="rect">
            <a:avLst/>
          </a:prstGeom>
          <a:noFill/>
          <a:ln w="952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/>
              <a:t>2020</a:t>
            </a:r>
            <a:r>
              <a:rPr lang="zh-CN" altLang="en-US" sz="2400"/>
              <a:t>年</a:t>
            </a:r>
            <a:r>
              <a:rPr lang="zh-CN" altLang="en-US" sz="2400" dirty="0"/>
              <a:t>新员工岗前培训</a:t>
            </a:r>
            <a:endParaRPr lang="zh-CN" altLang="en-US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生存链</a:t>
            </a:r>
            <a:r>
              <a:rPr lang="en-US" altLang="zh-CN" b="1"/>
              <a:t>——</a:t>
            </a:r>
            <a:r>
              <a:rPr lang="zh-CN" altLang="en-US" b="1"/>
              <a:t>院外心脏骤停</a:t>
            </a:r>
            <a:endParaRPr lang="zh-CN" altLang="en-US"/>
          </a:p>
        </p:txBody>
      </p:sp>
      <p:sp>
        <p:nvSpPr>
          <p:cNvPr id="13314" name="标题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en-US" sz="3200" b="1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838200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基础生命支持</a:t>
            </a:r>
            <a:endParaRPr lang="zh-CN" altLang="en-US"/>
          </a:p>
        </p:txBody>
      </p:sp>
      <p:grpSp>
        <p:nvGrpSpPr>
          <p:cNvPr id="2" name="Group 3"/>
          <p:cNvGrpSpPr/>
          <p:nvPr/>
        </p:nvGrpSpPr>
        <p:grpSpPr bwMode="auto">
          <a:xfrm>
            <a:off x="4648200" y="4632325"/>
            <a:ext cx="2819400" cy="2247900"/>
            <a:chOff x="0" y="0"/>
            <a:chExt cx="1754" cy="1416"/>
          </a:xfrm>
        </p:grpSpPr>
        <p:sp>
          <p:nvSpPr>
            <p:cNvPr id="14339" name="Text Box 4"/>
            <p:cNvSpPr>
              <a:spLocks noChangeArrowheads="1"/>
            </p:cNvSpPr>
            <p:nvPr/>
          </p:nvSpPr>
          <p:spPr bwMode="auto">
            <a:xfrm>
              <a:off x="0" y="1115"/>
              <a:ext cx="175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5</a:t>
              </a:r>
              <a:r>
                <a:rPr lang="zh-CN" altLang="en-US" sz="2400" b="1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、口对口人工呼吸</a:t>
              </a:r>
              <a:endParaRPr lang="zh-CN" altLang="en-US">
                <a:solidFill>
                  <a:schemeClr val="tx2"/>
                </a:solidFill>
                <a:ea typeface="黑体" panose="02010609060101010101" pitchFamily="49" charset="-122"/>
              </a:endParaRPr>
            </a:p>
          </p:txBody>
        </p:sp>
        <p:pic>
          <p:nvPicPr>
            <p:cNvPr id="14340" name="Picture 5" descr="0250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" y="0"/>
              <a:ext cx="1080" cy="1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6"/>
          <p:cNvGrpSpPr/>
          <p:nvPr/>
        </p:nvGrpSpPr>
        <p:grpSpPr bwMode="auto">
          <a:xfrm>
            <a:off x="2987675" y="1341438"/>
            <a:ext cx="1905000" cy="2690812"/>
            <a:chOff x="0" y="0"/>
            <a:chExt cx="720" cy="950"/>
          </a:xfrm>
        </p:grpSpPr>
        <p:pic>
          <p:nvPicPr>
            <p:cNvPr id="14342" name="Picture 7" descr="呼救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8"/>
            <p:cNvSpPr>
              <a:spLocks noChangeArrowheads="1"/>
            </p:cNvSpPr>
            <p:nvPr/>
          </p:nvSpPr>
          <p:spPr bwMode="auto">
            <a:xfrm>
              <a:off x="78" y="781"/>
              <a:ext cx="548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chemeClr val="tx2"/>
                  </a:solidFill>
                  <a:latin typeface="宋体" panose="02010600030101010101" pitchFamily="2" charset="-122"/>
                  <a:ea typeface="黑体" panose="02010609060101010101" pitchFamily="49" charset="-122"/>
                  <a:sym typeface="宋体" panose="02010600030101010101" pitchFamily="2" charset="-122"/>
                </a:rPr>
                <a:t>2</a:t>
              </a:r>
              <a:r>
                <a:rPr lang="zh-CN" altLang="en-US" sz="2400" b="1">
                  <a:solidFill>
                    <a:schemeClr val="tx2"/>
                  </a:solidFill>
                  <a:latin typeface="宋体" panose="02010600030101010101" pitchFamily="2" charset="-122"/>
                  <a:ea typeface="黑体" panose="02010609060101010101" pitchFamily="49" charset="-122"/>
                  <a:sym typeface="宋体" panose="02010600030101010101" pitchFamily="2" charset="-122"/>
                </a:rPr>
                <a:t>、呼救</a:t>
              </a:r>
              <a:endParaRPr lang="zh-CN" altLang="en-US"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Group 9"/>
          <p:cNvGrpSpPr/>
          <p:nvPr/>
        </p:nvGrpSpPr>
        <p:grpSpPr bwMode="auto">
          <a:xfrm>
            <a:off x="323850" y="4652963"/>
            <a:ext cx="2286000" cy="2076450"/>
            <a:chOff x="0" y="0"/>
            <a:chExt cx="1632" cy="748"/>
          </a:xfrm>
        </p:grpSpPr>
        <p:pic>
          <p:nvPicPr>
            <p:cNvPr id="14345" name="Picture 10" descr="口对口呼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32" cy="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1"/>
            <p:cNvSpPr>
              <a:spLocks noChangeArrowheads="1"/>
            </p:cNvSpPr>
            <p:nvPr/>
          </p:nvSpPr>
          <p:spPr bwMode="auto">
            <a:xfrm>
              <a:off x="109" y="576"/>
              <a:ext cx="1428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chemeClr val="tx2"/>
                  </a:solidFill>
                  <a:latin typeface="宋体" panose="02010600030101010101" pitchFamily="2" charset="-122"/>
                  <a:ea typeface="黑体" panose="02010609060101010101" pitchFamily="49" charset="-122"/>
                  <a:sym typeface="宋体" panose="02010600030101010101" pitchFamily="2" charset="-122"/>
                </a:rPr>
                <a:t>4</a:t>
              </a:r>
              <a:r>
                <a:rPr lang="zh-CN" altLang="en-US" sz="2400" b="1">
                  <a:solidFill>
                    <a:schemeClr val="tx2"/>
                  </a:solidFill>
                  <a:latin typeface="宋体" panose="02010600030101010101" pitchFamily="2" charset="-122"/>
                  <a:ea typeface="黑体" panose="02010609060101010101" pitchFamily="49" charset="-122"/>
                  <a:sym typeface="宋体" panose="02010600030101010101" pitchFamily="2" charset="-122"/>
                </a:rPr>
                <a:t>、疏通气道</a:t>
              </a:r>
              <a:endParaRPr lang="zh-CN" altLang="en-US"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Group 12"/>
          <p:cNvGrpSpPr/>
          <p:nvPr/>
        </p:nvGrpSpPr>
        <p:grpSpPr bwMode="auto">
          <a:xfrm>
            <a:off x="7164388" y="4292600"/>
            <a:ext cx="1828800" cy="2224088"/>
            <a:chOff x="0" y="0"/>
            <a:chExt cx="1114" cy="1431"/>
          </a:xfrm>
        </p:grpSpPr>
        <p:pic>
          <p:nvPicPr>
            <p:cNvPr id="14348" name="Picture 13" descr="口对鼻人工呼吸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14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14"/>
            <p:cNvSpPr>
              <a:spLocks noChangeArrowheads="1"/>
            </p:cNvSpPr>
            <p:nvPr/>
          </p:nvSpPr>
          <p:spPr bwMode="auto">
            <a:xfrm>
              <a:off x="104" y="960"/>
              <a:ext cx="961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口对鼻</a:t>
              </a:r>
              <a:endParaRPr lang="zh-CN" altLang="en-US" sz="20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endParaRPr>
            </a:p>
            <a:p>
              <a:r>
                <a:rPr lang="zh-CN" altLang="en-US" sz="2000" b="1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人工呼吸</a:t>
              </a:r>
              <a:endParaRPr lang="zh-CN" altLang="en-US">
                <a:solidFill>
                  <a:schemeClr val="tx2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2987675" y="4508500"/>
            <a:ext cx="2578100" cy="2362200"/>
            <a:chOff x="0" y="0"/>
            <a:chExt cx="1678" cy="1488"/>
          </a:xfrm>
        </p:grpSpPr>
        <p:pic>
          <p:nvPicPr>
            <p:cNvPr id="14351" name="Picture 16" descr="头后仰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99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2" name="Text Box 17"/>
            <p:cNvSpPr>
              <a:spLocks noChangeArrowheads="1"/>
            </p:cNvSpPr>
            <p:nvPr/>
          </p:nvSpPr>
          <p:spPr bwMode="auto">
            <a:xfrm>
              <a:off x="954" y="357"/>
              <a:ext cx="724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000000"/>
                  </a:solidFill>
                  <a:ea typeface="黑体" panose="02010609060101010101" pitchFamily="49" charset="-122"/>
                  <a:sym typeface="宋体" panose="02010600030101010101" pitchFamily="2" charset="-122"/>
                </a:rPr>
                <a:t>仰头抬颏</a:t>
              </a:r>
              <a:endParaRPr lang="zh-CN" altLang="en-US"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Group 18"/>
          <p:cNvGrpSpPr/>
          <p:nvPr/>
        </p:nvGrpSpPr>
        <p:grpSpPr bwMode="auto">
          <a:xfrm>
            <a:off x="5003800" y="1341438"/>
            <a:ext cx="4191000" cy="2681287"/>
            <a:chOff x="0" y="0"/>
            <a:chExt cx="1851" cy="1293"/>
          </a:xfrm>
        </p:grpSpPr>
        <p:pic>
          <p:nvPicPr>
            <p:cNvPr id="14354" name="Picture 19" descr="手法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" y="0"/>
              <a:ext cx="475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5" name="Picture 20" descr="手法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" y="336"/>
              <a:ext cx="878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6" name="Text Box 21"/>
            <p:cNvSpPr>
              <a:spLocks noChangeArrowheads="1"/>
            </p:cNvSpPr>
            <p:nvPr/>
          </p:nvSpPr>
          <p:spPr bwMode="auto">
            <a:xfrm>
              <a:off x="0" y="1063"/>
              <a:ext cx="18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CC33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3</a:t>
              </a:r>
              <a:r>
                <a:rPr lang="zh-CN" altLang="en-US" sz="2400" b="1">
                  <a:solidFill>
                    <a:srgbClr val="CC33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、放平患者，心脏按压</a:t>
              </a:r>
              <a:endParaRPr lang="zh-CN" altLang="en-US">
                <a:ea typeface="黑体" panose="02010609060101010101" pitchFamily="49" charset="-122"/>
              </a:endParaRPr>
            </a:p>
          </p:txBody>
        </p:sp>
      </p:grpSp>
      <p:sp>
        <p:nvSpPr>
          <p:cNvPr id="24" name="Text Box 22"/>
          <p:cNvSpPr>
            <a:spLocks noChangeArrowheads="1"/>
          </p:cNvSpPr>
          <p:nvPr/>
        </p:nvSpPr>
        <p:spPr bwMode="auto">
          <a:xfrm>
            <a:off x="539750" y="3717925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117600" indent="-1117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、判断</a:t>
            </a:r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25" name="Picture 23" descr="2007081317034226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215265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日期占位符 23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</p:spPr>
        <p:txBody>
          <a:bodyPr anchor="t"/>
          <a:lstStyle/>
          <a:p>
            <a:pPr>
              <a:defRPr/>
            </a:pPr>
            <a:fld id="{AAE6A8A9-A065-4AF3-A976-87EB29D130DA}" type="datetime1">
              <a:rPr lang="zh-CN" altLang="en-US"/>
            </a:fld>
            <a:endParaRPr lang="en-US" altLang="zh-CN"/>
          </a:p>
        </p:txBody>
      </p:sp>
      <p:sp>
        <p:nvSpPr>
          <p:cNvPr id="14360" name="灯片编号占位符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814BA4-DA7A-438E-B72B-C4D435868503}" type="slidenum">
              <a:rPr lang="zh-CN" altLang="en-US" smtClean="0">
                <a:latin typeface="黑体" panose="02010609060101010101" pitchFamily="49" charset="-122"/>
                <a:ea typeface="幼圆" panose="020105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步骤</a:t>
            </a:r>
            <a:endParaRPr lang="zh-CN" altLang="en-US" b="1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58900"/>
            <a:ext cx="8507413" cy="1782763"/>
          </a:xfrm>
        </p:spPr>
        <p:txBody>
          <a:bodyPr/>
          <a:lstStyle/>
          <a:p>
            <a:r>
              <a:rPr lang="zh-CN" altLang="en-US" sz="2800" b="1">
                <a:latin typeface="黑体" panose="02010609060101010101" pitchFamily="49" charset="-122"/>
              </a:rPr>
              <a:t>C.胸部挤压。                     </a:t>
            </a:r>
            <a:endParaRPr lang="zh-CN" altLang="en-US" sz="2800" b="1">
              <a:latin typeface="黑体" panose="02010609060101010101" pitchFamily="49" charset="-122"/>
            </a:endParaRPr>
          </a:p>
          <a:p>
            <a:r>
              <a:rPr lang="zh-CN" altLang="en-US" sz="2800" b="1">
                <a:latin typeface="黑体" panose="02010609060101010101" pitchFamily="49" charset="-122"/>
              </a:rPr>
              <a:t>A.保持气道通畅。</a:t>
            </a:r>
            <a:endParaRPr lang="zh-CN" altLang="en-US" sz="2800" b="1">
              <a:latin typeface="黑体" panose="02010609060101010101" pitchFamily="49" charset="-122"/>
            </a:endParaRPr>
          </a:p>
          <a:p>
            <a:r>
              <a:rPr lang="zh-CN" altLang="en-US" sz="2800" b="1">
                <a:latin typeface="黑体" panose="02010609060101010101" pitchFamily="49" charset="-122"/>
              </a:rPr>
              <a:t>B.人工呼吸。</a:t>
            </a:r>
            <a:endParaRPr lang="zh-CN" altLang="en-US" sz="2800" b="1">
              <a:latin typeface="黑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000"/>
          </a:p>
        </p:txBody>
      </p:sp>
      <p:pic>
        <p:nvPicPr>
          <p:cNvPr id="15363" name="Picture 4" descr="未标题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2924175"/>
            <a:ext cx="3816350" cy="3816350"/>
          </a:xfr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宋体" panose="02010600030101010101" pitchFamily="2" charset="-122"/>
              </a:rPr>
              <a:t>实施合理的复苏程序</a:t>
            </a:r>
            <a:endParaRPr lang="zh-CN" altLang="en-US"/>
          </a:p>
        </p:txBody>
      </p:sp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50" y="1600200"/>
            <a:ext cx="29749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122238" y="1343025"/>
            <a:ext cx="3887787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endParaRPr lang="zh-CN" altLang="en-US" sz="2800"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60000"/>
              <a:buFont typeface="Arial" panose="020B0604020202020204" pitchFamily="34" charset="0"/>
              <a:buAutoNum type="arabicPeriod"/>
            </a:pPr>
            <a:r>
              <a:rPr lang="zh-CN" altLang="en-US" sz="3200">
                <a:ea typeface="黑体" panose="02010609060101010101" pitchFamily="49" charset="-122"/>
              </a:rPr>
              <a:t>快速检查反应及呼吸；同时</a:t>
            </a: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检查脉搏，</a:t>
            </a:r>
            <a:r>
              <a:rPr lang="zh-CN" altLang="en-US" sz="320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时间不应超过</a:t>
            </a:r>
            <a:r>
              <a:rPr lang="zh-CN" altLang="en-US" sz="3200">
                <a:solidFill>
                  <a:srgbClr val="C0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10 </a:t>
            </a:r>
            <a:r>
              <a:rPr lang="zh-CN" altLang="en-US" sz="320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秒</a:t>
            </a:r>
            <a:r>
              <a:rPr lang="zh-CN" altLang="en-US" sz="3200">
                <a:ea typeface="黑体" panose="02010609060101010101" pitchFamily="49" charset="-122"/>
              </a:rPr>
              <a:t>； </a:t>
            </a:r>
            <a:endParaRPr lang="zh-CN" altLang="en-US" sz="3200"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60000"/>
              <a:buFont typeface="Arial" panose="020B0604020202020204" pitchFamily="34" charset="0"/>
              <a:buAutoNum type="arabicPeriod"/>
            </a:pP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启动急救系统并找到</a:t>
            </a:r>
            <a:r>
              <a:rPr lang="en-US" altLang="zh-CN" sz="3200">
                <a:latin typeface="Verdana" panose="020B0604030504040204" pitchFamily="34" charset="0"/>
                <a:ea typeface="黑体" panose="02010609060101010101" pitchFamily="49" charset="-122"/>
              </a:rPr>
              <a:t>AED；</a:t>
            </a:r>
            <a:endParaRPr lang="en-US" altLang="zh-CN" sz="3200">
              <a:latin typeface="Verdana" panose="020B0604030504040204" pitchFamily="34" charset="0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60000"/>
              <a:buFont typeface="Arial" panose="020B0604020202020204" pitchFamily="34" charset="0"/>
              <a:buAutoNum type="arabicPeriod"/>
            </a:pP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开始心肺复苏并使用</a:t>
            </a:r>
            <a:r>
              <a:rPr lang="en-US" altLang="zh-CN" sz="3200">
                <a:latin typeface="Verdana" panose="020B0604030504040204" pitchFamily="34" charset="0"/>
                <a:ea typeface="黑体" panose="02010609060101010101" pitchFamily="49" charset="-122"/>
              </a:rPr>
              <a:t>AED</a:t>
            </a:r>
            <a:r>
              <a:rPr lang="en-US" altLang="zh-CN" sz="3200">
                <a:ea typeface="黑体" panose="02010609060101010101" pitchFamily="49" charset="-122"/>
              </a:rPr>
              <a:t>；</a:t>
            </a:r>
            <a:endParaRPr lang="zh-CN" altLang="en-US" sz="3200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黑体" panose="02010609060101010101" pitchFamily="49" charset="-122"/>
              </a:rPr>
              <a:t>判断病人有无意识、呼吸</a:t>
            </a:r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2250" cy="4525963"/>
          </a:xfrm>
        </p:spPr>
        <p:txBody>
          <a:bodyPr lIns="76965" tIns="38483" rIns="76965" bIns="38483"/>
          <a:lstStyle/>
          <a:p>
            <a:pPr>
              <a:buFont typeface="Wingdings" panose="05000000000000000000" pitchFamily="2" charset="2"/>
              <a:buChar char=""/>
            </a:pPr>
            <a:r>
              <a:rPr lang="zh-CN" altLang="en-US" sz="2500">
                <a:latin typeface="黑体" panose="02010609060101010101" pitchFamily="49" charset="-122"/>
              </a:rPr>
              <a:t>轻摇病人肩部，高声问： “喂，你怎么啦？” 如认识，可直呼其名。</a:t>
            </a:r>
            <a:endParaRPr lang="en-US" altLang="zh-CN" sz="2500">
              <a:latin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"/>
            </a:pPr>
            <a:r>
              <a:rPr lang="zh-CN" altLang="en-US" sz="2700">
                <a:solidFill>
                  <a:srgbClr val="C00000"/>
                </a:solidFill>
                <a:latin typeface="黑体" panose="02010609060101010101" pitchFamily="49" charset="-122"/>
              </a:rPr>
              <a:t>呼吸不正常：无呼吸或仅是喘息</a:t>
            </a:r>
            <a:r>
              <a:rPr lang="zh-CN" altLang="en-US" sz="2700">
                <a:latin typeface="黑体" panose="02010609060101010101" pitchFamily="49" charset="-122"/>
              </a:rPr>
              <a:t>。</a:t>
            </a:r>
            <a:endParaRPr lang="zh-CN" altLang="en-US" sz="2500">
              <a:latin typeface="黑体" panose="02010609060101010101" pitchFamily="49" charset="-122"/>
            </a:endParaRPr>
          </a:p>
        </p:txBody>
      </p:sp>
      <p:pic>
        <p:nvPicPr>
          <p:cNvPr id="17411" name="Picture 4" descr="Untitled-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789363"/>
            <a:ext cx="4727575" cy="2336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3581400"/>
            <a:ext cx="3352800" cy="2514600"/>
          </a:xfrm>
          <a:prstGeom prst="irregularSeal2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2769" tIns="41384" rIns="82769" bIns="41384" anchor="ctr"/>
          <a:lstStyle/>
          <a:p>
            <a:pPr algn="ctr" defTabSz="82677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9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charset="-122"/>
              </a:rPr>
              <a:t> </a:t>
            </a:r>
            <a:r>
              <a:rPr kumimoji="1" lang="zh-CN" altLang="en-US" sz="49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charset="-122"/>
              </a:rPr>
              <a:t>呼救！</a:t>
            </a:r>
            <a:endParaRPr kumimoji="1" lang="zh-CN" altLang="en-US" sz="8700" dirty="0">
              <a:latin typeface="Times New Roman" panose="02020603050405020304" pitchFamily="18" charset="0"/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dvAuto="0" build="p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b="1" dirty="0">
                <a:latin typeface="+mj-ea"/>
              </a:rPr>
              <a:t>判断心跳是否停止</a:t>
            </a:r>
            <a:endParaRPr lang="zh-CN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8313" y="15859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965" tIns="38483" rIns="76965" bIns="38483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同时检查呼吸和脉搏，以缩短开始首次胸部按压的时间</a:t>
            </a:r>
            <a:endParaRPr lang="en-US" altLang="zh-CN" sz="2800">
              <a:solidFill>
                <a:srgbClr val="C00000"/>
              </a:solidFill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34963" y="2622550"/>
            <a:ext cx="4924425" cy="24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69" tIns="41384" rIns="82769" bIns="41384">
            <a:spAutoFit/>
          </a:bodyPr>
          <a:lstStyle>
            <a:lvl1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Char char=""/>
            </a:pPr>
            <a:r>
              <a:rPr lang="zh-CN" altLang="en-US" sz="2500">
                <a:latin typeface="幼圆" panose="02010509060101010101" pitchFamily="49" charset="-122"/>
                <a:ea typeface="幼圆" panose="02010509060101010101" pitchFamily="49" charset="-122"/>
              </a:rPr>
              <a:t>抢救者一手置于病人前额，另一手在靠近抢救者一侧触摸颈动脉</a:t>
            </a:r>
            <a:endParaRPr lang="zh-CN" altLang="en-US" sz="250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"/>
            </a:pPr>
            <a:r>
              <a:rPr lang="zh-CN" altLang="en-US" sz="2500">
                <a:latin typeface="幼圆" panose="02010509060101010101" pitchFamily="49" charset="-122"/>
                <a:ea typeface="幼圆" panose="02010509060101010101" pitchFamily="49" charset="-122"/>
              </a:rPr>
              <a:t>可用食指及中指指尖先触及气管正中部位（</a:t>
            </a:r>
            <a:r>
              <a:rPr lang="zh-CN" altLang="en-US" sz="25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甲状软骨</a:t>
            </a:r>
            <a:r>
              <a:rPr lang="zh-CN" altLang="en-US" sz="2500">
                <a:latin typeface="幼圆" panose="02010509060101010101" pitchFamily="49" charset="-122"/>
                <a:ea typeface="幼圆" panose="02010509060101010101" pitchFamily="49" charset="-122"/>
              </a:rPr>
              <a:t>），然后</a:t>
            </a:r>
            <a:r>
              <a:rPr lang="zh-CN" altLang="en-US" sz="25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向旁滑移 </a:t>
            </a:r>
            <a:r>
              <a:rPr lang="en-US" altLang="zh-CN" sz="25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2-3</a:t>
            </a:r>
            <a:r>
              <a:rPr lang="zh-CN" altLang="en-US" sz="25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厘米</a:t>
            </a:r>
            <a:r>
              <a:rPr lang="zh-CN" altLang="en-US" sz="2500">
                <a:latin typeface="幼圆" panose="02010509060101010101" pitchFamily="49" charset="-122"/>
                <a:ea typeface="幼圆" panose="02010509060101010101" pitchFamily="49" charset="-122"/>
              </a:rPr>
              <a:t>，在胸锁乳突肌内侧轻轻触摸颈动脉搏动。</a:t>
            </a:r>
            <a:endParaRPr lang="zh-CN" altLang="en-US" sz="25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436" name="Picture 5" descr="Untitled-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2622550"/>
            <a:ext cx="3322638" cy="34385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18437" name="Oval 6"/>
          <p:cNvSpPr>
            <a:spLocks noChangeArrowheads="1"/>
          </p:cNvSpPr>
          <p:nvPr/>
        </p:nvSpPr>
        <p:spPr bwMode="auto">
          <a:xfrm>
            <a:off x="1176338" y="5411788"/>
            <a:ext cx="3235325" cy="12319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</a:ln>
        </p:spPr>
        <p:txBody>
          <a:bodyPr wrap="none" lIns="76965" tIns="38483" rIns="76965" bIns="38483" anchor="ctr"/>
          <a:lstStyle>
            <a:lvl1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55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55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000" b="1" i="1">
                <a:solidFill>
                  <a:srgbClr val="FF0000"/>
                </a:solidFill>
                <a:ea typeface="黑体" panose="02010609060101010101" pitchFamily="49" charset="-122"/>
              </a:rPr>
              <a:t>10</a:t>
            </a:r>
            <a:r>
              <a:rPr lang="zh-CN" altLang="en-US" sz="3000" b="1" i="1">
                <a:solidFill>
                  <a:srgbClr val="FF0000"/>
                </a:solidFill>
                <a:ea typeface="黑体" panose="02010609060101010101" pitchFamily="49" charset="-122"/>
              </a:rPr>
              <a:t>秒钟内完成！</a:t>
            </a:r>
            <a:endParaRPr lang="zh-CN" altLang="en-US" sz="3000" b="1" i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dvAuto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 lIns="76965" tIns="38483" rIns="76965" bIns="38483"/>
          <a:lstStyle/>
          <a:p>
            <a:r>
              <a:rPr lang="zh-CN" altLang="en-US" sz="4900" b="1"/>
              <a:t>胸外按压</a:t>
            </a:r>
            <a:r>
              <a:rPr lang="en-US" altLang="zh-CN" sz="4900" b="1"/>
              <a:t>—</a:t>
            </a:r>
            <a:r>
              <a:rPr lang="zh-CN" altLang="en-US" sz="4900" b="1"/>
              <a:t>按压部位</a:t>
            </a:r>
            <a:endParaRPr lang="zh-CN" altLang="en-US" sz="4900" b="1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 lIns="76965" tIns="38483" rIns="76965" bIns="38483"/>
          <a:lstStyle/>
          <a:p>
            <a:r>
              <a:rPr lang="zh-CN" altLang="en-US" sz="3300" b="1"/>
              <a:t>成人及儿童－－</a:t>
            </a:r>
            <a:r>
              <a:rPr lang="zh-CN" altLang="en-US" sz="3600" b="1">
                <a:solidFill>
                  <a:srgbClr val="FF0000"/>
                </a:solidFill>
              </a:rPr>
              <a:t>乳头连线中点（胸骨下</a:t>
            </a:r>
            <a:r>
              <a:rPr lang="en-US" altLang="zh-CN" sz="3600" b="1">
                <a:solidFill>
                  <a:srgbClr val="FF0000"/>
                </a:solidFill>
              </a:rPr>
              <a:t>1/2</a:t>
            </a:r>
            <a:r>
              <a:rPr lang="zh-CN" altLang="en-US" sz="3600" b="1">
                <a:solidFill>
                  <a:srgbClr val="FF0000"/>
                </a:solidFill>
              </a:rPr>
              <a:t>）</a:t>
            </a:r>
            <a:endParaRPr lang="zh-CN" altLang="en-US" sz="3600" b="1">
              <a:solidFill>
                <a:srgbClr val="FF0000"/>
              </a:solidFill>
            </a:endParaRPr>
          </a:p>
          <a:p>
            <a:r>
              <a:rPr lang="zh-CN" altLang="en-US" sz="3300" b="1"/>
              <a:t>婴儿－－乳头连线下方水平</a:t>
            </a:r>
            <a:endParaRPr lang="zh-CN" altLang="en-US" sz="3300" b="1"/>
          </a:p>
          <a:p>
            <a:endParaRPr lang="zh-CN" altLang="en-US" sz="3300" b="1"/>
          </a:p>
          <a:p>
            <a:pPr>
              <a:buFont typeface="Arial" panose="020B0604020202020204" pitchFamily="34" charset="0"/>
              <a:buNone/>
            </a:pPr>
            <a:endParaRPr lang="en-US" altLang="zh-CN" sz="3300" b="1"/>
          </a:p>
        </p:txBody>
      </p:sp>
      <p:pic>
        <p:nvPicPr>
          <p:cNvPr id="7" name="Picture 5" descr="位置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5" y="3375025"/>
            <a:ext cx="3248025" cy="2751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5800725" y="5130800"/>
            <a:ext cx="1668463" cy="33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6607175" y="5249863"/>
            <a:ext cx="239713" cy="282575"/>
          </a:xfrm>
          <a:prstGeom prst="upArrow">
            <a:avLst>
              <a:gd name="adj1" fmla="val 50000"/>
              <a:gd name="adj2" fmla="val 2513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</a:ln>
        </p:spPr>
        <p:txBody>
          <a:bodyPr wrap="none" lIns="76965" tIns="38483" rIns="76965" bIns="38483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>
          <a:xfrm>
            <a:off x="230188" y="-171450"/>
            <a:ext cx="8229600" cy="1143000"/>
          </a:xfrm>
        </p:spPr>
        <p:txBody>
          <a:bodyPr lIns="76965" tIns="38483" rIns="76965" bIns="38483"/>
          <a:lstStyle/>
          <a:p>
            <a:r>
              <a:rPr lang="zh-CN" altLang="en-US" b="1"/>
              <a:t>按压方法</a:t>
            </a:r>
            <a:r>
              <a:rPr lang="zh-CN" altLang="en-US" b="1">
                <a:latin typeface="宋体" panose="02010600030101010101" pitchFamily="2" charset="-122"/>
              </a:rPr>
              <a:t> 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 lIns="76965" tIns="38483" rIns="76965" bIns="38483"/>
          <a:lstStyle/>
          <a:p>
            <a:pPr>
              <a:lnSpc>
                <a:spcPct val="50000"/>
              </a:lnSpc>
            </a:pPr>
            <a:endParaRPr lang="en-US" altLang="zh-TW" i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/>
              <a:ea typeface="楷体_GB2312"/>
              <a:cs typeface="楷体_GB2312"/>
            </a:endParaRPr>
          </a:p>
          <a:p>
            <a:pPr lvl="1">
              <a:buClr>
                <a:srgbClr val="0033CC"/>
              </a:buClr>
              <a:buSzPct val="75000"/>
              <a:buFont typeface="Wingdings" panose="05000000000000000000" pitchFamily="2" charset="2"/>
              <a:buChar char="n"/>
            </a:pPr>
            <a:r>
              <a:rPr lang="zh-CN" altLang="en-US" sz="2700">
                <a:latin typeface="黑体" panose="02010609060101010101" pitchFamily="49" charset="-122"/>
              </a:rPr>
              <a:t>将</a:t>
            </a:r>
            <a:r>
              <a:rPr lang="zh-TW" altLang="en-US" sz="2700">
                <a:latin typeface="黑体" panose="02010609060101010101" pitchFamily="49" charset="-122"/>
              </a:rPr>
              <a:t>一手之手掌</a:t>
            </a:r>
            <a:r>
              <a:rPr lang="zh-CN" altLang="en-US" sz="2700">
                <a:latin typeface="黑体" panose="02010609060101010101" pitchFamily="49" charset="-122"/>
              </a:rPr>
              <a:t>根</a:t>
            </a:r>
            <a:r>
              <a:rPr lang="zh-TW" altLang="en-US" sz="2700">
                <a:latin typeface="黑体" panose="02010609060101010101" pitchFamily="49" charset="-122"/>
              </a:rPr>
              <a:t>放在胸骨下半段，另一手</a:t>
            </a:r>
            <a:r>
              <a:rPr lang="zh-CN" altLang="en-US" sz="2700">
                <a:latin typeface="黑体" panose="02010609060101010101" pitchFamily="49" charset="-122"/>
              </a:rPr>
              <a:t>置于</a:t>
            </a:r>
            <a:r>
              <a:rPr lang="zh-TW" altLang="en-US" sz="2700">
                <a:latin typeface="黑体" panose="02010609060101010101" pitchFamily="49" charset="-122"/>
              </a:rPr>
              <a:t>其上，</a:t>
            </a:r>
            <a:r>
              <a:rPr lang="zh-CN" altLang="en-US" sz="2700">
                <a:latin typeface="黑体" panose="02010609060101010101" pitchFamily="49" charset="-122"/>
              </a:rPr>
              <a:t>手掌根重叠，手指互扣翘</a:t>
            </a:r>
            <a:r>
              <a:rPr lang="zh-TW" altLang="en-US" sz="2700">
                <a:latin typeface="黑体" panose="02010609060101010101" pitchFamily="49" charset="-122"/>
              </a:rPr>
              <a:t>起，</a:t>
            </a:r>
            <a:r>
              <a:rPr lang="zh-CN" altLang="en-US" sz="2700">
                <a:latin typeface="黑体" panose="02010609060101010101" pitchFamily="49" charset="-122"/>
              </a:rPr>
              <a:t>双臂形成一直线，与患者胸部垂直，用上半身重量垂直往下压。</a:t>
            </a:r>
            <a:endParaRPr lang="zh-CN" altLang="en-US" sz="2700">
              <a:latin typeface="黑体" panose="02010609060101010101" pitchFamily="49" charset="-122"/>
            </a:endParaRPr>
          </a:p>
          <a:p>
            <a:pPr lvl="1">
              <a:lnSpc>
                <a:spcPct val="50000"/>
              </a:lnSpc>
              <a:buClr>
                <a:srgbClr val="0033CC"/>
              </a:buClr>
              <a:buSzPct val="75000"/>
              <a:buFont typeface="Arial" panose="020B0604020202020204" pitchFamily="34" charset="0"/>
              <a:buNone/>
            </a:pPr>
            <a:endParaRPr lang="zh-CN" altLang="en-US" sz="2700">
              <a:latin typeface="黑体" panose="02010609060101010101" pitchFamily="49" charset="-122"/>
            </a:endParaRPr>
          </a:p>
          <a:p>
            <a:pPr lvl="1">
              <a:lnSpc>
                <a:spcPct val="50000"/>
              </a:lnSpc>
              <a:buClr>
                <a:srgbClr val="0033CC"/>
              </a:buClr>
              <a:buSzPct val="75000"/>
              <a:buFont typeface="Wingdings" panose="05000000000000000000" pitchFamily="2" charset="2"/>
              <a:buChar char="n"/>
            </a:pPr>
            <a:endParaRPr lang="zh-CN" altLang="en-US" sz="2700">
              <a:latin typeface="黑体" panose="02010609060101010101" pitchFamily="49" charset="-122"/>
            </a:endParaRPr>
          </a:p>
          <a:p>
            <a:pPr lvl="1">
              <a:buClr>
                <a:srgbClr val="0033CC"/>
              </a:buClr>
              <a:buSzPct val="75000"/>
              <a:buFont typeface="Wingdings" panose="05000000000000000000" pitchFamily="2" charset="2"/>
              <a:buChar char="n"/>
            </a:pPr>
            <a:r>
              <a:rPr lang="zh-CN" altLang="en-US" sz="2700">
                <a:latin typeface="黑体" panose="02010609060101010101" pitchFamily="49" charset="-122"/>
              </a:rPr>
              <a:t>手掌根部始终紧贴胸部，放松不离位。</a:t>
            </a:r>
            <a:endParaRPr lang="zh-CN" altLang="en-US" sz="2700">
              <a:latin typeface="黑体" panose="02010609060101010101" pitchFamily="49" charset="-122"/>
            </a:endParaRPr>
          </a:p>
        </p:txBody>
      </p:sp>
      <p:pic>
        <p:nvPicPr>
          <p:cNvPr id="20483" name="Picture 2" descr="Part 3 Adult Basic Life Support-z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286250"/>
            <a:ext cx="2671763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胸外按压</a:t>
            </a:r>
            <a:endParaRPr lang="zh-CN" alt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6965" tIns="38483" rIns="76965" bIns="38483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每次按压后使胸廓充分回弹；</a:t>
            </a:r>
            <a:endParaRPr lang="en-US" altLang="zh-CN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lvl="1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不可在每次按压后</a:t>
            </a:r>
            <a:r>
              <a:rPr lang="zh-CN" altLang="en-US" sz="2000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倚靠</a:t>
            </a: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在患者胸上；</a:t>
            </a:r>
            <a:endParaRPr lang="zh-CN" altLang="en-US" sz="20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lvl="1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深度大于</a:t>
            </a:r>
            <a:r>
              <a:rPr lang="en-US" altLang="zh-CN" sz="2000">
                <a:latin typeface="华文细黑" panose="02010600040101010101" pitchFamily="2" charset="-122"/>
                <a:ea typeface="黑体" panose="02010609060101010101" pitchFamily="49" charset="-122"/>
              </a:rPr>
              <a:t>5cm</a:t>
            </a: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，小于</a:t>
            </a:r>
            <a:r>
              <a:rPr lang="en-US" altLang="zh-CN" sz="2000">
                <a:latin typeface="华文细黑" panose="02010600040101010101" pitchFamily="2" charset="-122"/>
                <a:ea typeface="黑体" panose="02010609060101010101" pitchFamily="49" charset="-122"/>
              </a:rPr>
              <a:t>6cm</a:t>
            </a: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（儿童</a:t>
            </a:r>
            <a:r>
              <a:rPr lang="en-US" altLang="zh-CN" sz="2000">
                <a:latin typeface="华文细黑" panose="02010600040101010101" pitchFamily="2" charset="-122"/>
                <a:ea typeface="黑体" panose="02010609060101010101" pitchFamily="49" charset="-122"/>
              </a:rPr>
              <a:t>5cm</a:t>
            </a: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左右，婴儿</a:t>
            </a:r>
            <a:r>
              <a:rPr lang="en-US" altLang="zh-CN" sz="2000">
                <a:latin typeface="华文细黑" panose="02010600040101010101" pitchFamily="2" charset="-122"/>
                <a:ea typeface="黑体" panose="02010609060101010101" pitchFamily="49" charset="-122"/>
              </a:rPr>
              <a:t>4cm</a:t>
            </a: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）</a:t>
            </a:r>
            <a:endParaRPr lang="en-US" altLang="zh-CN" sz="20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lvl="1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zh-CN" altLang="en-US" sz="2000">
                <a:latin typeface="华文细黑" panose="02010600040101010101" pitchFamily="2" charset="-122"/>
                <a:ea typeface="黑体" panose="02010609060101010101" pitchFamily="49" charset="-122"/>
              </a:rPr>
              <a:t>按压与放松比大致相等</a:t>
            </a:r>
            <a:endParaRPr lang="zh-CN" altLang="en-US" sz="20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400">
                <a:latin typeface="Verdana" panose="020B0604030504040204" pitchFamily="34" charset="0"/>
                <a:ea typeface="黑体" panose="02010609060101010101" pitchFamily="49" charset="-122"/>
              </a:rPr>
              <a:t> </a:t>
            </a:r>
            <a:endParaRPr lang="zh-CN" altLang="en-US" sz="2400">
              <a:latin typeface="Verdana" panose="020B0604030504040204" pitchFamily="34" charset="0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Verdana" panose="020B0604030504040204" pitchFamily="34" charset="0"/>
                <a:ea typeface="黑体" panose="02010609060101010101" pitchFamily="49" charset="-122"/>
              </a:rPr>
              <a:t>尽可能减少胸外按压的中断（</a:t>
            </a:r>
            <a:r>
              <a:rPr lang="en-US" altLang="zh-CN" sz="2400">
                <a:latin typeface="Verdana" panose="020B0604030504040204" pitchFamily="34" charset="0"/>
                <a:ea typeface="黑体" panose="02010609060101010101" pitchFamily="49" charset="-122"/>
              </a:rPr>
              <a:t>&lt;10</a:t>
            </a:r>
            <a:r>
              <a:rPr lang="zh-CN" altLang="en-US" sz="2400">
                <a:latin typeface="Verdana" panose="020B0604030504040204" pitchFamily="34" charset="0"/>
                <a:ea typeface="黑体" panose="02010609060101010101" pitchFamily="49" charset="-122"/>
              </a:rPr>
              <a:t>秒），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胸外按压在整体心肺复苏中占的比例至少</a:t>
            </a:r>
            <a:r>
              <a:rPr lang="en-US" altLang="zh-CN" sz="2400">
                <a:latin typeface="华文细黑" panose="02010600040101010101" pitchFamily="2" charset="-122"/>
                <a:ea typeface="黑体" panose="02010609060101010101" pitchFamily="49" charset="-122"/>
              </a:rPr>
              <a:t>60%</a:t>
            </a:r>
            <a:endParaRPr lang="en-US" altLang="zh-CN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Verdana" panose="020B0604030504040204" pitchFamily="34" charset="0"/>
                <a:ea typeface="黑体" panose="02010609060101010101" pitchFamily="49" charset="-122"/>
              </a:rPr>
              <a:t> </a:t>
            </a:r>
            <a:endParaRPr lang="zh-CN" altLang="en-US" sz="2400"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pic>
        <p:nvPicPr>
          <p:cNvPr id="21507" name="Picture 5" descr="ba9a8e70ee49d70cac4790e3b32461ff_副本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163"/>
            <a:ext cx="3976688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胸外心脏按压常见错误</a:t>
            </a:r>
            <a:r>
              <a:rPr lang="en-US" altLang="zh-CN" b="1">
                <a:latin typeface="黑体" panose="02010609060101010101" pitchFamily="49" charset="-122"/>
                <a:sym typeface="Calibri" panose="020F0502020204030204" charset="0"/>
              </a:rPr>
              <a:t>:</a:t>
            </a:r>
            <a:endParaRPr lang="zh-CN" altLang="en-US"/>
          </a:p>
        </p:txBody>
      </p:sp>
      <p:sp>
        <p:nvSpPr>
          <p:cNvPr id="5" name="Text Box 2"/>
          <p:cNvSpPr>
            <a:spLocks noChangeArrowheads="1"/>
          </p:cNvSpPr>
          <p:nvPr/>
        </p:nvSpPr>
        <p:spPr bwMode="auto">
          <a:xfrm>
            <a:off x="1549400" y="5514975"/>
            <a:ext cx="5975350" cy="576263"/>
          </a:xfrm>
          <a:prstGeom prst="rect">
            <a:avLst/>
          </a:prstGeom>
          <a:solidFill>
            <a:srgbClr val="FFF0C5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按压位置偏左或偏右，会造成肋骨骨折。</a:t>
            </a:r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424815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44675"/>
            <a:ext cx="424815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chemeClr val="tx1"/>
                </a:solidFill>
              </a:rPr>
              <a:t>CPR</a:t>
            </a:r>
            <a:r>
              <a:rPr lang="zh-CN" altLang="en-US">
                <a:solidFill>
                  <a:schemeClr val="tx1"/>
                </a:solidFill>
              </a:rPr>
              <a:t>的概念</a:t>
            </a:r>
            <a:endParaRPr lang="zh-CN" altLang="en-US"/>
          </a:p>
        </p:txBody>
      </p:sp>
      <p:sp>
        <p:nvSpPr>
          <p:cNvPr id="5122" name="标题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zh-CN" sz="2800"/>
          </a:p>
          <a:p>
            <a:endParaRPr lang="en-US" altLang="zh-CN" sz="2800"/>
          </a:p>
          <a:p>
            <a:pPr>
              <a:buClr>
                <a:srgbClr val="FF0000"/>
              </a:buClr>
              <a:buSzPct val="70000"/>
              <a:buFont typeface="Wingdings" panose="05000000000000000000" pitchFamily="2" charset="2"/>
              <a:buChar char="p"/>
            </a:pPr>
            <a:r>
              <a:rPr lang="zh-CN" altLang="en-US"/>
              <a:t>呼吸骤停</a:t>
            </a:r>
            <a:endParaRPr lang="en-US" altLang="zh-CN"/>
          </a:p>
          <a:p>
            <a:pPr>
              <a:buClr>
                <a:srgbClr val="FF0000"/>
              </a:buClr>
              <a:buSzPct val="70000"/>
              <a:buFont typeface="Wingdings" panose="05000000000000000000" pitchFamily="2" charset="2"/>
              <a:buChar char="p"/>
            </a:pPr>
            <a:endParaRPr lang="en-US" altLang="zh-CN"/>
          </a:p>
          <a:p>
            <a:pPr>
              <a:buClr>
                <a:srgbClr val="FF0000"/>
              </a:buClr>
              <a:buSzPct val="70000"/>
              <a:buFont typeface="Wingdings" panose="05000000000000000000" pitchFamily="2" charset="2"/>
              <a:buChar char="p"/>
            </a:pPr>
            <a:endParaRPr lang="en-US" altLang="zh-CN"/>
          </a:p>
          <a:p>
            <a:pPr>
              <a:buClr>
                <a:srgbClr val="FF0000"/>
              </a:buClr>
              <a:buSzPct val="70000"/>
              <a:buFont typeface="Wingdings" panose="05000000000000000000" pitchFamily="2" charset="2"/>
              <a:buChar char="p"/>
            </a:pPr>
            <a:endParaRPr lang="en-US" altLang="zh-CN"/>
          </a:p>
          <a:p>
            <a:pPr>
              <a:buClr>
                <a:srgbClr val="FF0000"/>
              </a:buClr>
              <a:buSzPct val="70000"/>
              <a:buFont typeface="Wingdings" panose="05000000000000000000" pitchFamily="2" charset="2"/>
              <a:buChar char="p"/>
            </a:pPr>
            <a:r>
              <a:rPr lang="en-US" altLang="zh-CN"/>
              <a:t>O</a:t>
            </a:r>
            <a:r>
              <a:rPr lang="en-US" altLang="zh-CN" sz="2000"/>
              <a:t>2</a:t>
            </a:r>
            <a:endParaRPr lang="zh-CN" altLang="en-US"/>
          </a:p>
        </p:txBody>
      </p:sp>
      <p:sp>
        <p:nvSpPr>
          <p:cNvPr id="9" name="爆炸形 1 8"/>
          <p:cNvSpPr/>
          <p:nvPr/>
        </p:nvSpPr>
        <p:spPr>
          <a:xfrm>
            <a:off x="3851275" y="1628775"/>
            <a:ext cx="3571875" cy="20002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5124" name="TextBox 9"/>
          <p:cNvSpPr txBox="1">
            <a:spLocks noChangeArrowheads="1"/>
          </p:cNvSpPr>
          <p:nvPr/>
        </p:nvSpPr>
        <p:spPr bwMode="auto">
          <a:xfrm>
            <a:off x="4643438" y="2349500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ea typeface="黑体" panose="02010609060101010101" pitchFamily="49" charset="-122"/>
              </a:rPr>
              <a:t>组织缺氧</a:t>
            </a:r>
            <a:endParaRPr lang="zh-CN" altLang="en-US" sz="3200">
              <a:ea typeface="黑体" panose="02010609060101010101" pitchFamily="49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411413" y="2636838"/>
            <a:ext cx="135731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1692275" y="4221163"/>
            <a:ext cx="1379538" cy="650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2000250" y="4857750"/>
            <a:ext cx="1285875" cy="21431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TextBox 21"/>
          <p:cNvSpPr txBox="1">
            <a:spLocks noChangeArrowheads="1"/>
          </p:cNvSpPr>
          <p:nvPr/>
        </p:nvSpPr>
        <p:spPr bwMode="auto">
          <a:xfrm>
            <a:off x="3286125" y="3929063"/>
            <a:ext cx="1214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ea typeface="黑体" panose="02010609060101010101" pitchFamily="49" charset="-122"/>
              </a:rPr>
              <a:t>通气</a:t>
            </a:r>
            <a:endParaRPr lang="zh-CN" altLang="en-US" sz="3200">
              <a:ea typeface="黑体" panose="02010609060101010101" pitchFamily="49" charset="-122"/>
            </a:endParaRPr>
          </a:p>
        </p:txBody>
      </p:sp>
      <p:sp>
        <p:nvSpPr>
          <p:cNvPr id="5129" name="TextBox 22"/>
          <p:cNvSpPr txBox="1">
            <a:spLocks noChangeArrowheads="1"/>
          </p:cNvSpPr>
          <p:nvPr/>
        </p:nvSpPr>
        <p:spPr bwMode="auto">
          <a:xfrm>
            <a:off x="3286125" y="4857750"/>
            <a:ext cx="1357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ea typeface="黑体" panose="02010609060101010101" pitchFamily="49" charset="-122"/>
              </a:rPr>
              <a:t>循环</a:t>
            </a:r>
            <a:endParaRPr lang="zh-CN" altLang="en-US" sz="3200">
              <a:ea typeface="黑体" panose="02010609060101010101" pitchFamily="49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4714875" y="5143500"/>
            <a:ext cx="1000125" cy="63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4652963" y="4367213"/>
            <a:ext cx="1000125" cy="63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TextBox 26"/>
          <p:cNvSpPr txBox="1">
            <a:spLocks noChangeArrowheads="1"/>
          </p:cNvSpPr>
          <p:nvPr/>
        </p:nvSpPr>
        <p:spPr bwMode="auto">
          <a:xfrm>
            <a:off x="5786438" y="4071938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ea typeface="黑体" panose="02010609060101010101" pitchFamily="49" charset="-122"/>
              </a:rPr>
              <a:t>人工呼吸</a:t>
            </a:r>
            <a:endParaRPr lang="zh-CN" altLang="en-US" sz="3200">
              <a:ea typeface="黑体" panose="02010609060101010101" pitchFamily="49" charset="-122"/>
            </a:endParaRPr>
          </a:p>
        </p:txBody>
      </p:sp>
      <p:sp>
        <p:nvSpPr>
          <p:cNvPr id="5133" name="TextBox 27"/>
          <p:cNvSpPr txBox="1">
            <a:spLocks noChangeArrowheads="1"/>
          </p:cNvSpPr>
          <p:nvPr/>
        </p:nvSpPr>
        <p:spPr bwMode="auto">
          <a:xfrm>
            <a:off x="5929313" y="4857750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ea typeface="黑体" panose="02010609060101010101" pitchFamily="49" charset="-122"/>
              </a:rPr>
              <a:t>心外按压</a:t>
            </a:r>
            <a:endParaRPr lang="zh-CN" altLang="en-US" sz="3200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胸外心脏按压常见错误</a:t>
            </a:r>
            <a:r>
              <a:rPr lang="en-US" altLang="zh-CN" b="1">
                <a:latin typeface="黑体" panose="02010609060101010101" pitchFamily="49" charset="-122"/>
                <a:sym typeface="Calibri" panose="020F0502020204030204" charset="0"/>
              </a:rPr>
              <a:t>:</a:t>
            </a:r>
            <a:endParaRPr lang="zh-CN" altLang="en-US"/>
          </a:p>
        </p:txBody>
      </p:sp>
      <p:sp>
        <p:nvSpPr>
          <p:cNvPr id="6" name="Text Box 2"/>
          <p:cNvSpPr>
            <a:spLocks noChangeArrowheads="1"/>
          </p:cNvSpPr>
          <p:nvPr/>
        </p:nvSpPr>
        <p:spPr bwMode="auto">
          <a:xfrm>
            <a:off x="1908175" y="5373688"/>
            <a:ext cx="5327650" cy="649287"/>
          </a:xfrm>
          <a:prstGeom prst="rect">
            <a:avLst/>
          </a:prstGeom>
          <a:solidFill>
            <a:srgbClr val="FFF0C5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按压力量过大，容易导致骨折。</a:t>
            </a:r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700213"/>
            <a:ext cx="424815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sym typeface="宋体" panose="02010600030101010101" pitchFamily="2" charset="-122"/>
              </a:rPr>
              <a:t>胸外心脏按压常见错误</a:t>
            </a:r>
            <a:r>
              <a:rPr lang="en-US" altLang="zh-CN" b="1">
                <a:sym typeface="Calibri" panose="020F0502020204030204" charset="0"/>
              </a:rPr>
              <a:t>:</a:t>
            </a:r>
            <a:br>
              <a:rPr lang="en-US" altLang="zh-CN" b="1">
                <a:sym typeface="Calibri" panose="020F0502020204030204" charset="0"/>
              </a:rPr>
            </a:br>
            <a:endParaRPr lang="zh-CN" altLang="en-US"/>
          </a:p>
        </p:txBody>
      </p:sp>
      <p:sp>
        <p:nvSpPr>
          <p:cNvPr id="5" name="Text Box 2"/>
          <p:cNvSpPr>
            <a:spLocks noChangeArrowheads="1"/>
          </p:cNvSpPr>
          <p:nvPr/>
        </p:nvSpPr>
        <p:spPr bwMode="auto">
          <a:xfrm>
            <a:off x="1476375" y="5373688"/>
            <a:ext cx="5832475" cy="649287"/>
          </a:xfrm>
          <a:prstGeom prst="rect">
            <a:avLst/>
          </a:prstGeom>
          <a:solidFill>
            <a:srgbClr val="FFF0C5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按压用力不垂直，导致按压无效或骨折。</a:t>
            </a:r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628775"/>
            <a:ext cx="4392613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开放气道</a:t>
            </a:r>
            <a:endParaRPr lang="zh-CN" altLang="en-US"/>
          </a:p>
        </p:txBody>
      </p:sp>
      <p:sp>
        <p:nvSpPr>
          <p:cNvPr id="25602" name="Rectangle 5"/>
          <p:cNvSpPr txBox="1">
            <a:spLocks noChangeArrowheads="1"/>
          </p:cNvSpPr>
          <p:nvPr/>
        </p:nvSpPr>
        <p:spPr bwMode="auto">
          <a:xfrm>
            <a:off x="395288" y="1268413"/>
            <a:ext cx="25923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  </a:t>
            </a:r>
            <a:r>
              <a:rPr lang="zh-CN" altLang="en-US" sz="3200">
                <a:latin typeface="华文细黑" panose="02010600040101010101" pitchFamily="2" charset="-122"/>
                <a:ea typeface="黑体" panose="02010609060101010101" pitchFamily="49" charset="-122"/>
              </a:rPr>
              <a:t>仰头抬颏法</a:t>
            </a:r>
            <a:endParaRPr lang="zh-CN" altLang="en-US" sz="3200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25603" name="Picture 7" descr="HWOCRTEMP_ROC3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989138"/>
            <a:ext cx="4535488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14313" y="2087563"/>
            <a:ext cx="3000375" cy="434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965" tIns="38483" rIns="76965" bIns="38483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"/>
            </a:pPr>
            <a:r>
              <a:rPr lang="zh-CN" altLang="en-US" sz="3000" b="1">
                <a:latin typeface="幼圆" panose="02010509060101010101" pitchFamily="49" charset="-122"/>
                <a:ea typeface="幼圆" panose="02010509060101010101" pitchFamily="49" charset="-122"/>
              </a:rPr>
              <a:t>气道阻塞的常见原因为舌后坠</a:t>
            </a:r>
            <a:r>
              <a:rPr lang="en-US" altLang="zh-CN" sz="3000" b="1"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sz="3000" b="1">
                <a:latin typeface="幼圆" panose="02010509060101010101" pitchFamily="49" charset="-122"/>
                <a:ea typeface="幼圆" panose="02010509060101010101" pitchFamily="49" charset="-122"/>
              </a:rPr>
              <a:t>所以要使呼吸道畅通</a:t>
            </a:r>
            <a:r>
              <a:rPr lang="en-US" altLang="zh-CN" sz="3000" b="1"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sz="3000" b="1">
                <a:latin typeface="幼圆" panose="02010509060101010101" pitchFamily="49" charset="-122"/>
                <a:ea typeface="幼圆" panose="02010509060101010101" pitchFamily="49" charset="-122"/>
              </a:rPr>
              <a:t>关键是解除舌肌对呼吸道的堵塞</a:t>
            </a:r>
            <a:r>
              <a:rPr lang="zh-CN" altLang="en-US" sz="3000" b="1">
                <a:latin typeface="宋体" panose="02010600030101010101" pitchFamily="2" charset="-122"/>
                <a:ea typeface="黑体" panose="02010609060101010101" pitchFamily="49" charset="-122"/>
              </a:rPr>
              <a:t>。</a:t>
            </a:r>
            <a:endParaRPr lang="zh-CN" altLang="en-US" sz="30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dvAuto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</a:rPr>
              <a:t>口对口人工呼吸</a:t>
            </a:r>
            <a:endParaRPr lang="zh-CN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48355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965" tIns="38483" rIns="76965" bIns="38483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"/>
            </a:pPr>
            <a:r>
              <a:rPr lang="zh-CN" altLang="en-US" sz="2500">
                <a:latin typeface="黑体" panose="02010609060101010101" pitchFamily="49" charset="-122"/>
                <a:ea typeface="黑体" panose="02010609060101010101" pitchFamily="49" charset="-122"/>
              </a:rPr>
              <a:t>在保持呼吸道畅通和病人口部张开的位置进行；</a:t>
            </a:r>
            <a:endParaRPr lang="zh-CN" altLang="en-US" sz="2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"/>
            </a:pPr>
            <a:endParaRPr lang="zh-CN" altLang="en-US" sz="2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"/>
            </a:pPr>
            <a:r>
              <a:rPr lang="zh-CN" altLang="en-US" sz="2500">
                <a:latin typeface="黑体" panose="02010609060101010101" pitchFamily="49" charset="-122"/>
                <a:ea typeface="黑体" panose="02010609060101010101" pitchFamily="49" charset="-122"/>
              </a:rPr>
              <a:t>抢救者用按于前额一手的拇指和食指，捏闭病人鼻孔</a:t>
            </a:r>
            <a:r>
              <a:rPr lang="en-US" altLang="zh-CN" sz="2500">
                <a:latin typeface="黑体" panose="02010609060101010101" pitchFamily="49" charset="-122"/>
                <a:ea typeface="黑体" panose="02010609060101010101" pitchFamily="49" charset="-122"/>
              </a:rPr>
              <a:t>;</a:t>
            </a:r>
            <a:endParaRPr lang="en-US" altLang="zh-CN" sz="2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"/>
            </a:pPr>
            <a:endParaRPr lang="en-US" altLang="zh-CN" sz="2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"/>
            </a:pPr>
            <a:r>
              <a:rPr lang="zh-CN" altLang="en-US" sz="2500">
                <a:latin typeface="黑体" panose="02010609060101010101" pitchFamily="49" charset="-122"/>
                <a:ea typeface="黑体" panose="02010609060101010101" pitchFamily="49" charset="-122"/>
              </a:rPr>
              <a:t>抢救开始时吹气两口，以扩张萎陷的肺脏，并检查气道开放的效果。</a:t>
            </a:r>
            <a:br>
              <a:rPr lang="zh-CN" altLang="en-US" sz="2500">
                <a:latin typeface="幼圆" panose="02010509060101010101" pitchFamily="49" charset="-122"/>
                <a:ea typeface="幼圆" panose="02010509060101010101" pitchFamily="49" charset="-122"/>
              </a:rPr>
            </a:br>
            <a:endParaRPr lang="zh-CN" altLang="en-US" sz="2500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988840"/>
            <a:ext cx="3168352" cy="466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dvAuto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654050"/>
          </a:xfrm>
        </p:spPr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人工呼吸</a:t>
            </a:r>
            <a:endParaRPr lang="zh-CN" altLang="en-US"/>
          </a:p>
        </p:txBody>
      </p:sp>
      <p:sp>
        <p:nvSpPr>
          <p:cNvPr id="27650" name="Rectangle 9"/>
          <p:cNvSpPr txBox="1">
            <a:spLocks noChangeArrowheads="1"/>
          </p:cNvSpPr>
          <p:nvPr/>
        </p:nvSpPr>
        <p:spPr bwMode="auto">
          <a:xfrm>
            <a:off x="457200" y="1600200"/>
            <a:ext cx="40544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每次人工呼吸均应超过</a:t>
            </a:r>
            <a:r>
              <a:rPr lang="en-US" altLang="zh-CN" sz="24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1 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秒钟，以保证有足量气体进入以使</a:t>
            </a:r>
            <a:r>
              <a:rPr lang="zh-CN" altLang="en-US" sz="24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胸廓膨隆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。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避免过度通气（推荐</a:t>
            </a:r>
            <a:r>
              <a:rPr lang="en-US" altLang="zh-CN" sz="24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500-600ml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潮气量）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。</a:t>
            </a:r>
            <a:endParaRPr lang="zh-CN" altLang="en-US" sz="24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双人</a:t>
            </a:r>
            <a:r>
              <a:rPr lang="en-US" altLang="zh-CN" sz="2400" b="1">
                <a:latin typeface="华文细黑" panose="02010600040101010101" pitchFamily="2" charset="-122"/>
                <a:ea typeface="黑体" panose="02010609060101010101" pitchFamily="49" charset="-122"/>
              </a:rPr>
              <a:t>CPR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：使用球囊面罩正压通气时，挤压</a:t>
            </a:r>
            <a:r>
              <a:rPr lang="en-US" altLang="zh-CN" sz="2400" b="1">
                <a:latin typeface="华文细黑" panose="02010600040101010101" pitchFamily="2" charset="-122"/>
                <a:ea typeface="黑体" panose="02010609060101010101" pitchFamily="49" charset="-122"/>
              </a:rPr>
              <a:t>1L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成人球囊</a:t>
            </a:r>
            <a:r>
              <a:rPr lang="en-US" altLang="zh-CN" sz="2400" b="1">
                <a:latin typeface="华文细黑" panose="02010600040101010101" pitchFamily="2" charset="-122"/>
                <a:ea typeface="黑体" panose="02010609060101010101" pitchFamily="49" charset="-122"/>
              </a:rPr>
              <a:t>1/2~1/3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或</a:t>
            </a:r>
            <a:r>
              <a:rPr lang="en-US" altLang="zh-CN" sz="2400" b="1">
                <a:latin typeface="华文细黑" panose="02010600040101010101" pitchFamily="2" charset="-122"/>
                <a:ea typeface="黑体" panose="02010609060101010101" pitchFamily="49" charset="-122"/>
              </a:rPr>
              <a:t>2L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成人球囊的</a:t>
            </a:r>
            <a:r>
              <a:rPr lang="en-US" altLang="zh-CN" sz="2400" b="1">
                <a:latin typeface="华文细黑" panose="02010600040101010101" pitchFamily="2" charset="-122"/>
                <a:ea typeface="黑体" panose="02010609060101010101" pitchFamily="49" charset="-122"/>
              </a:rPr>
              <a:t>1/3</a:t>
            </a:r>
            <a:r>
              <a:rPr lang="zh-CN" altLang="en-US" sz="2400" b="1">
                <a:latin typeface="华文细黑" panose="02010600040101010101" pitchFamily="2" charset="-122"/>
                <a:ea typeface="黑体" panose="02010609060101010101" pitchFamily="49" charset="-122"/>
              </a:rPr>
              <a:t>量</a:t>
            </a:r>
            <a:endParaRPr lang="zh-CN" altLang="en-US" sz="2400" b="1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27651" name="Picture 12" descr="HWOCRTEMP_ROC5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205038"/>
            <a:ext cx="439420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按压－通气比</a:t>
            </a:r>
            <a:endParaRPr lang="zh-CN" altLang="en-US"/>
          </a:p>
        </p:txBody>
      </p:sp>
      <p:sp>
        <p:nvSpPr>
          <p:cNvPr id="2867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成人单人或双人</a:t>
            </a:r>
            <a:r>
              <a:rPr lang="en-US" altLang="zh-CN" sz="3200">
                <a:latin typeface="宋体" panose="02010600030101010101" pitchFamily="2" charset="-122"/>
                <a:ea typeface="黑体" panose="02010609060101010101" pitchFamily="49" charset="-122"/>
              </a:rPr>
              <a:t>CPR</a:t>
            </a:r>
            <a:endParaRPr lang="en-US" altLang="zh-CN" sz="3200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marL="0" indent="0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 在没有建立人工气道前，</a:t>
            </a:r>
            <a:endParaRPr lang="zh-CN" altLang="en-US" sz="3200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marL="0" indent="0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宋体" panose="02010600030101010101" pitchFamily="2" charset="-122"/>
                <a:ea typeface="黑体" panose="02010609060101010101" pitchFamily="49" charset="-122"/>
              </a:rPr>
              <a:t> 按压与通气比都为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30</a:t>
            </a:r>
            <a:r>
              <a:rPr lang="zh-CN" altLang="zh-CN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︰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latin typeface="宋体" panose="02010600030101010101" pitchFamily="2" charset="-122"/>
                <a:ea typeface="黑体" panose="02010609060101010101" pitchFamily="49" charset="-122"/>
              </a:rPr>
              <a:t>  </a:t>
            </a:r>
            <a:r>
              <a:rPr lang="zh-CN" altLang="en-US" sz="2400" b="1" i="1">
                <a:latin typeface="宋体" panose="02010600030101010101" pitchFamily="2" charset="-122"/>
                <a:ea typeface="黑体" panose="02010609060101010101" pitchFamily="49" charset="-122"/>
              </a:rPr>
              <a:t>婴儿及儿童在双人</a:t>
            </a:r>
            <a:r>
              <a:rPr lang="en-US" altLang="zh-CN" sz="2400" b="1" i="1">
                <a:latin typeface="宋体" panose="02010600030101010101" pitchFamily="2" charset="-122"/>
                <a:ea typeface="黑体" panose="02010609060101010101" pitchFamily="49" charset="-122"/>
              </a:rPr>
              <a:t>CPR</a:t>
            </a:r>
            <a:r>
              <a:rPr lang="zh-CN" altLang="en-US" sz="2400" b="1" i="1">
                <a:latin typeface="宋体" panose="02010600030101010101" pitchFamily="2" charset="-122"/>
                <a:ea typeface="黑体" panose="02010609060101010101" pitchFamily="49" charset="-122"/>
              </a:rPr>
              <a:t>时，则应用15:2的按压和通气</a:t>
            </a:r>
            <a:endParaRPr lang="zh-CN" altLang="en-US" sz="2400" b="1" i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endParaRPr lang="en-US" altLang="zh-CN" sz="2400" b="1" i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在心肺复苏中使用高级气道进行通气，</a:t>
            </a:r>
            <a:endParaRPr lang="zh-CN" altLang="en-US" sz="28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marL="0" indent="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    以</a:t>
            </a:r>
            <a:r>
              <a:rPr lang="zh-CN" altLang="en-US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每 </a:t>
            </a:r>
            <a:r>
              <a:rPr lang="en-US" altLang="zh-CN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6 </a:t>
            </a:r>
            <a:r>
              <a:rPr lang="zh-CN" altLang="en-US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秒进行 </a:t>
            </a:r>
            <a:r>
              <a:rPr lang="en-US" altLang="zh-CN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1 </a:t>
            </a:r>
            <a:r>
              <a:rPr lang="zh-CN" altLang="en-US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次人工呼吸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（每分钟 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10 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次）</a:t>
            </a:r>
            <a:endParaRPr lang="zh-CN" altLang="en-US" sz="28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marL="0" indent="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    同时进行</a:t>
            </a:r>
            <a:r>
              <a:rPr lang="zh-CN" altLang="en-US" sz="2800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持续胸部按压</a:t>
            </a:r>
            <a:endParaRPr lang="zh-CN" altLang="en-US" sz="2800" b="1">
              <a:solidFill>
                <a:srgbClr val="FF0000"/>
              </a:solidFill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人员轮换</a:t>
            </a:r>
            <a:endParaRPr lang="zh-CN" altLang="en-US"/>
          </a:p>
        </p:txBody>
      </p:sp>
      <p:sp>
        <p:nvSpPr>
          <p:cNvPr id="29698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>
                <a:latin typeface="华文细黑" panose="02010600040101010101" pitchFamily="2" charset="-122"/>
                <a:ea typeface="黑体" panose="02010609060101010101" pitchFamily="49" charset="-122"/>
              </a:rPr>
              <a:t>每2分钟或每5个周期</a:t>
            </a:r>
            <a:r>
              <a:rPr lang="en-US" altLang="zh-CN" sz="3600" b="1">
                <a:latin typeface="华文细黑" panose="02010600040101010101" pitchFamily="2" charset="-122"/>
                <a:ea typeface="黑体" panose="02010609060101010101" pitchFamily="49" charset="-122"/>
              </a:rPr>
              <a:t>CPR</a:t>
            </a:r>
            <a:r>
              <a:rPr lang="zh-CN" altLang="en-US" sz="3600" b="1">
                <a:latin typeface="华文细黑" panose="02010600040101010101" pitchFamily="2" charset="-122"/>
                <a:ea typeface="黑体" panose="02010609060101010101" pitchFamily="49" charset="-122"/>
              </a:rPr>
              <a:t>更换按压者</a:t>
            </a:r>
            <a:endParaRPr lang="zh-CN" altLang="en-US" sz="36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3600" b="1">
                <a:latin typeface="华文细黑" panose="02010600040101010101" pitchFamily="2" charset="-122"/>
                <a:ea typeface="黑体" panose="02010609060101010101" pitchFamily="49" charset="-122"/>
              </a:rPr>
              <a:t>   施救者应在5秒内完成转换。</a:t>
            </a:r>
            <a:endParaRPr lang="zh-CN" altLang="en-US" sz="36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endParaRPr lang="zh-CN" altLang="en-US" sz="36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endParaRPr lang="zh-CN" altLang="en-US" sz="36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endParaRPr lang="zh-CN" altLang="en-US" sz="2800" b="1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79438" y="4191000"/>
            <a:ext cx="85645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每个周期</a:t>
            </a: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CPR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包括30次按压和2次人工呼吸）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除颤</a:t>
            </a:r>
            <a:endParaRPr lang="zh-CN" altLang="en-US"/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对于有目击的成人心脏骤停，当可以立即取得 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AED 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时，应尽快使用除颤器，之后做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5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组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CPR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，复查心律，必要时再次除颤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。</a:t>
            </a:r>
            <a:endParaRPr lang="en-US" altLang="zh-CN" sz="28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若成人在无目击的情况下发生心脏骤停，或不能立即取得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AED 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时，应该在他人前往获取以及准备 </a:t>
            </a:r>
            <a:r>
              <a:rPr lang="en-US" altLang="zh-CN" sz="2800">
                <a:latin typeface="华文细黑" panose="02010600040101010101" pitchFamily="2" charset="-122"/>
                <a:ea typeface="黑体" panose="02010609060101010101" pitchFamily="49" charset="-122"/>
              </a:rPr>
              <a:t>AED </a:t>
            </a:r>
            <a:r>
              <a:rPr lang="zh-CN" altLang="en-US" sz="2800">
                <a:latin typeface="华文细黑" panose="02010600040101010101" pitchFamily="2" charset="-122"/>
                <a:ea typeface="黑体" panose="02010609060101010101" pitchFamily="49" charset="-122"/>
              </a:rPr>
              <a:t>的时候开始心肺复苏，而且视患者情况，应在设备可供使用后尽快尝试进行除颤。</a:t>
            </a:r>
            <a:endParaRPr lang="zh-CN" altLang="en-US" sz="2800" b="1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250" y="260350"/>
            <a:ext cx="1657350" cy="4619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400" dirty="0">
                <a:latin typeface="+mn-lt"/>
                <a:ea typeface="+mn-ea"/>
              </a:rPr>
              <a:t>2015</a:t>
            </a:r>
            <a:r>
              <a:rPr lang="zh-CN" altLang="en-US" sz="2400" dirty="0">
                <a:latin typeface="+mn-lt"/>
                <a:ea typeface="+mn-ea"/>
              </a:rPr>
              <a:t>更新    </a:t>
            </a:r>
            <a:endParaRPr lang="zh-CN" altLang="en-US" sz="2400" dirty="0">
              <a:latin typeface="+mn-lt"/>
              <a:ea typeface="+mn-ea"/>
            </a:endParaRPr>
          </a:p>
        </p:txBody>
      </p:sp>
      <p:sp>
        <p:nvSpPr>
          <p:cNvPr id="8" name="AutoShape 19"/>
          <p:cNvSpPr>
            <a:spLocks noGrp="1" noChangeArrowheads="1"/>
          </p:cNvSpPr>
          <p:nvPr/>
        </p:nvSpPr>
        <p:spPr bwMode="auto">
          <a:xfrm>
            <a:off x="3452813" y="4797425"/>
            <a:ext cx="5691187" cy="1728788"/>
          </a:xfrm>
          <a:prstGeom prst="irregularSeal2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30725" name="矩形 5"/>
          <p:cNvSpPr>
            <a:spLocks noChangeArrowheads="1"/>
          </p:cNvSpPr>
          <p:nvPr/>
        </p:nvSpPr>
        <p:spPr bwMode="auto">
          <a:xfrm>
            <a:off x="0" y="1571625"/>
            <a:ext cx="6364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C00000"/>
                </a:solidFill>
                <a:ea typeface="黑体" panose="02010609060101010101" pitchFamily="49" charset="-122"/>
              </a:rPr>
              <a:t>先给予电击还是先进行心肺复苏？</a:t>
            </a:r>
            <a:endParaRPr lang="zh-CN" altLang="en-US" sz="3200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4572000" y="5300663"/>
            <a:ext cx="331152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>
                <a:solidFill>
                  <a:schemeClr val="tx2"/>
                </a:solidFill>
                <a:ea typeface="黑体" panose="02010609060101010101" pitchFamily="49" charset="-122"/>
              </a:rPr>
              <a:t>大多数成人突发的心脏骤停的原因是因为</a:t>
            </a:r>
            <a:r>
              <a:rPr lang="en-US" altLang="zh-CN" b="1">
                <a:solidFill>
                  <a:schemeClr val="tx2"/>
                </a:solidFill>
                <a:ea typeface="黑体" panose="02010609060101010101" pitchFamily="49" charset="-122"/>
              </a:rPr>
              <a:t>VF</a:t>
            </a:r>
            <a:r>
              <a:rPr lang="zh-CN" altLang="en-US" b="1">
                <a:solidFill>
                  <a:schemeClr val="tx2"/>
                </a:solidFill>
                <a:ea typeface="黑体" panose="02010609060101010101" pitchFamily="49" charset="-122"/>
              </a:rPr>
              <a:t>（心室颤动）；</a:t>
            </a:r>
            <a:r>
              <a:rPr lang="en-US" altLang="zh-CN" b="1">
                <a:solidFill>
                  <a:schemeClr val="tx2"/>
                </a:solidFill>
                <a:ea typeface="黑体" panose="02010609060101010101" pitchFamily="49" charset="-122"/>
              </a:rPr>
              <a:t>VF</a:t>
            </a:r>
            <a:r>
              <a:rPr lang="zh-CN" altLang="en-US" b="1">
                <a:solidFill>
                  <a:schemeClr val="tx2"/>
                </a:solidFill>
                <a:ea typeface="黑体" panose="02010609060101010101" pitchFamily="49" charset="-122"/>
              </a:rPr>
              <a:t>患者每延迟</a:t>
            </a:r>
            <a:r>
              <a:rPr lang="en-US" altLang="zh-CN" b="1">
                <a:solidFill>
                  <a:schemeClr val="tx2"/>
                </a:solidFill>
                <a:ea typeface="黑体" panose="02010609060101010101" pitchFamily="49" charset="-122"/>
              </a:rPr>
              <a:t>1min</a:t>
            </a:r>
            <a:r>
              <a:rPr lang="zh-CN" altLang="en-US" b="1">
                <a:solidFill>
                  <a:schemeClr val="tx2"/>
                </a:solidFill>
                <a:ea typeface="黑体" panose="02010609060101010101" pitchFamily="49" charset="-122"/>
              </a:rPr>
              <a:t>除颤，成功率下降</a:t>
            </a:r>
            <a:r>
              <a:rPr lang="en-US" altLang="zh-CN" b="1">
                <a:solidFill>
                  <a:schemeClr val="tx2"/>
                </a:solidFill>
                <a:ea typeface="黑体" panose="02010609060101010101" pitchFamily="49" charset="-122"/>
              </a:rPr>
              <a:t>7~10%</a:t>
            </a:r>
            <a:endParaRPr lang="en-US" altLang="zh-CN" b="1">
              <a:solidFill>
                <a:schemeClr val="tx2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除颤时间对生存率的影响</a:t>
            </a:r>
            <a:r>
              <a:rPr lang="zh-CN" altLang="en-US" sz="400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31746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5 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分钟之内大约有</a:t>
            </a: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50%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的生存率 </a:t>
            </a:r>
            <a:endParaRPr lang="zh-CN" altLang="en-US" sz="2400" b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生存率以每分钟</a:t>
            </a: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7%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到</a:t>
            </a: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10%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下降</a:t>
            </a: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(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如果没有心肺复苏</a:t>
            </a:r>
            <a:r>
              <a:rPr lang="en-US" altLang="zh-CN" sz="2400" b="1">
                <a:latin typeface="宋体" panose="02010600030101010101" pitchFamily="2" charset="-122"/>
                <a:ea typeface="黑体" panose="02010609060101010101" pitchFamily="49" charset="-122"/>
              </a:rPr>
              <a:t>)</a:t>
            </a: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 </a:t>
            </a:r>
            <a:endParaRPr lang="zh-CN" altLang="en-US" sz="2400" b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尽快除颤是关键 </a:t>
            </a:r>
            <a:endParaRPr lang="zh-CN" altLang="en-US" sz="2400" b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心肺复苏延长室颤，</a:t>
            </a:r>
            <a:endParaRPr lang="zh-CN" altLang="en-US" sz="2400" b="1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400" b="1">
                <a:latin typeface="宋体" panose="02010600030101010101" pitchFamily="2" charset="-122"/>
                <a:ea typeface="黑体" panose="02010609060101010101" pitchFamily="49" charset="-122"/>
              </a:rPr>
              <a:t>  减慢恶化速度</a:t>
            </a:r>
            <a:r>
              <a:rPr lang="zh-CN" altLang="en-US">
                <a:latin typeface="宋体" panose="02010600030101010101" pitchFamily="2" charset="-122"/>
                <a:ea typeface="黑体" panose="02010609060101010101" pitchFamily="49" charset="-122"/>
              </a:rPr>
              <a:t> </a:t>
            </a:r>
            <a:endParaRPr lang="zh-CN" altLang="en-US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graphicFrame>
        <p:nvGraphicFramePr>
          <p:cNvPr id="31747" name="Object 4" descr="image44"/>
          <p:cNvGraphicFramePr/>
          <p:nvPr/>
        </p:nvGraphicFramePr>
        <p:xfrm>
          <a:off x="4419600" y="2708275"/>
          <a:ext cx="4378325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5233035" imgH="3477895" progId="MSGraph.Chart.8">
                  <p:embed/>
                </p:oleObj>
              </mc:Choice>
              <mc:Fallback>
                <p:oleObj name="" r:id="rId1" imgW="5233035" imgH="3477895" progId="MSGraph.Chart.8">
                  <p:embed/>
                  <p:pic>
                    <p:nvPicPr>
                      <p:cNvPr id="0" name="Object 4" descr="image44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708275"/>
                        <a:ext cx="4378325" cy="3692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38100">
                        <a:solidFill>
                          <a:srgbClr val="FC0128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343400" y="6461125"/>
            <a:ext cx="4495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000" b="1">
                <a:ea typeface="黑体" panose="02010609060101010101" pitchFamily="49" charset="-122"/>
              </a:rPr>
              <a:t>分钟： 晕厥到第一次电击的时间间隔</a:t>
            </a:r>
            <a:endParaRPr lang="zh-CN" altLang="en-US" sz="2000" b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除颤</a:t>
            </a:r>
            <a:endParaRPr lang="zh-CN" altLang="en-US"/>
          </a:p>
        </p:txBody>
      </p:sp>
      <p:sp>
        <p:nvSpPr>
          <p:cNvPr id="32770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对于有心电监护的</a:t>
            </a:r>
            <a:r>
              <a:rPr lang="zh-CN" altLang="en-US" sz="2400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院内心脏骤停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患者，从心室颤动到给予电击的时间</a:t>
            </a:r>
            <a:r>
              <a:rPr lang="zh-CN" altLang="en-US" sz="2400" b="1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不应超过</a:t>
            </a:r>
            <a:r>
              <a:rPr lang="en-US" altLang="zh-CN" sz="2400" b="1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3 </a:t>
            </a:r>
            <a:r>
              <a:rPr lang="zh-CN" altLang="en-US" sz="2400" b="1">
                <a:solidFill>
                  <a:srgbClr val="C0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分钟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，并且应在等待除颤器就绪时进行心肺复苏。 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latin typeface="黑体" panose="02010609060101010101" pitchFamily="49" charset="-122"/>
              </a:rPr>
              <a:t>CPR</a:t>
            </a:r>
            <a:r>
              <a:rPr lang="zh-CN" altLang="en-US" b="1">
                <a:latin typeface="黑体" panose="02010609060101010101" pitchFamily="49" charset="-122"/>
              </a:rPr>
              <a:t>目标</a:t>
            </a:r>
            <a:endParaRPr lang="zh-CN" altLang="en-US"/>
          </a:p>
        </p:txBody>
      </p:sp>
      <p:sp>
        <p:nvSpPr>
          <p:cNvPr id="6146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147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148" name="Group 3"/>
          <p:cNvGrpSpPr/>
          <p:nvPr/>
        </p:nvGrpSpPr>
        <p:grpSpPr bwMode="auto">
          <a:xfrm>
            <a:off x="1066800" y="2601913"/>
            <a:ext cx="6980238" cy="2732087"/>
            <a:chOff x="1008" y="1687"/>
            <a:chExt cx="4397" cy="1721"/>
          </a:xfrm>
        </p:grpSpPr>
        <p:sp>
          <p:nvSpPr>
            <p:cNvPr id="6149" name="AutoShape 4"/>
            <p:cNvSpPr>
              <a:spLocks noChangeArrowheads="1"/>
            </p:cNvSpPr>
            <p:nvPr/>
          </p:nvSpPr>
          <p:spPr bwMode="auto">
            <a:xfrm>
              <a:off x="2259" y="2000"/>
              <a:ext cx="293" cy="335"/>
            </a:xfrm>
            <a:prstGeom prst="chevron">
              <a:avLst>
                <a:gd name="adj" fmla="val 52509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ea typeface="微软雅黑" panose="020B0503020204020204" charset="-122"/>
              </a:endParaRPr>
            </a:p>
          </p:txBody>
        </p:sp>
        <p:sp>
          <p:nvSpPr>
            <p:cNvPr id="6150" name="AutoShape 5"/>
            <p:cNvSpPr>
              <a:spLocks noChangeArrowheads="1"/>
            </p:cNvSpPr>
            <p:nvPr/>
          </p:nvSpPr>
          <p:spPr bwMode="auto">
            <a:xfrm>
              <a:off x="3843" y="2000"/>
              <a:ext cx="292" cy="335"/>
            </a:xfrm>
            <a:prstGeom prst="chevron">
              <a:avLst>
                <a:gd name="adj" fmla="val 52509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ea typeface="微软雅黑" panose="020B0503020204020204" charset="-122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gray">
            <a:xfrm>
              <a:off x="4177" y="2004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gray">
            <a:xfrm>
              <a:off x="4177" y="2004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gray">
            <a:xfrm>
              <a:off x="4259" y="2004"/>
              <a:ext cx="1087" cy="3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gray">
            <a:xfrm>
              <a:off x="4277" y="2010"/>
              <a:ext cx="1088" cy="3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6155" name="Oval 10"/>
            <p:cNvSpPr>
              <a:spLocks noChangeArrowheads="1"/>
            </p:cNvSpPr>
            <p:nvPr/>
          </p:nvSpPr>
          <p:spPr bwMode="auto">
            <a:xfrm>
              <a:off x="4317" y="2004"/>
              <a:ext cx="980" cy="32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ea typeface="微软雅黑" panose="020B0503020204020204" charset="-122"/>
              </a:endParaRPr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gray">
            <a:xfrm>
              <a:off x="1008" y="2000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gray">
            <a:xfrm>
              <a:off x="1008" y="2000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gray">
            <a:xfrm>
              <a:off x="1090" y="2000"/>
              <a:ext cx="1087" cy="3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gray">
            <a:xfrm>
              <a:off x="1091" y="2002"/>
              <a:ext cx="1087" cy="3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6160" name="Oval 15"/>
            <p:cNvSpPr>
              <a:spLocks noChangeArrowheads="1"/>
            </p:cNvSpPr>
            <p:nvPr/>
          </p:nvSpPr>
          <p:spPr bwMode="auto">
            <a:xfrm>
              <a:off x="1144" y="2001"/>
              <a:ext cx="979" cy="32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ea typeface="微软雅黑" panose="020B0503020204020204" charset="-122"/>
              </a:endParaRPr>
            </a:p>
          </p:txBody>
        </p:sp>
        <p:grpSp>
          <p:nvGrpSpPr>
            <p:cNvPr id="6161" name="Group 16"/>
            <p:cNvGrpSpPr/>
            <p:nvPr/>
          </p:nvGrpSpPr>
          <p:grpSpPr bwMode="auto">
            <a:xfrm>
              <a:off x="1160" y="1687"/>
              <a:ext cx="947" cy="952"/>
              <a:chOff x="4166" y="1706"/>
              <a:chExt cx="1252" cy="1252"/>
            </a:xfrm>
          </p:grpSpPr>
          <p:sp>
            <p:nvSpPr>
              <p:cNvPr id="6162" name="Oval 17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63" name="Oval 18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64" name="Oval 19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65" name="Oval 20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</p:grpSp>
        <p:sp>
          <p:nvSpPr>
            <p:cNvPr id="19" name="Oval 21"/>
            <p:cNvSpPr>
              <a:spLocks noChangeArrowheads="1"/>
            </p:cNvSpPr>
            <p:nvPr/>
          </p:nvSpPr>
          <p:spPr bwMode="gray">
            <a:xfrm>
              <a:off x="2593" y="2004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gray">
            <a:xfrm>
              <a:off x="2593" y="2004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21" name="Oval 23"/>
            <p:cNvSpPr>
              <a:spLocks noChangeArrowheads="1"/>
            </p:cNvSpPr>
            <p:nvPr/>
          </p:nvSpPr>
          <p:spPr bwMode="gray">
            <a:xfrm>
              <a:off x="2675" y="2004"/>
              <a:ext cx="1087" cy="3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22" name="Oval 24"/>
            <p:cNvSpPr>
              <a:spLocks noChangeArrowheads="1"/>
            </p:cNvSpPr>
            <p:nvPr/>
          </p:nvSpPr>
          <p:spPr bwMode="gray">
            <a:xfrm>
              <a:off x="2676" y="2006"/>
              <a:ext cx="1087" cy="3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>
                <a:ea typeface="微软雅黑" panose="020B0503020204020204" charset="-122"/>
              </a:endParaRPr>
            </a:p>
          </p:txBody>
        </p:sp>
        <p:sp>
          <p:nvSpPr>
            <p:cNvPr id="6170" name="Oval 25"/>
            <p:cNvSpPr>
              <a:spLocks noChangeArrowheads="1"/>
            </p:cNvSpPr>
            <p:nvPr/>
          </p:nvSpPr>
          <p:spPr bwMode="auto">
            <a:xfrm>
              <a:off x="2729" y="2004"/>
              <a:ext cx="979" cy="32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ea typeface="微软雅黑" panose="020B0503020204020204" charset="-122"/>
              </a:endParaRPr>
            </a:p>
          </p:txBody>
        </p:sp>
        <p:grpSp>
          <p:nvGrpSpPr>
            <p:cNvPr id="6171" name="Group 26"/>
            <p:cNvGrpSpPr/>
            <p:nvPr/>
          </p:nvGrpSpPr>
          <p:grpSpPr bwMode="auto">
            <a:xfrm>
              <a:off x="2745" y="1687"/>
              <a:ext cx="947" cy="952"/>
              <a:chOff x="4166" y="1706"/>
              <a:chExt cx="1252" cy="1252"/>
            </a:xfrm>
          </p:grpSpPr>
          <p:sp>
            <p:nvSpPr>
              <p:cNvPr id="6172" name="Oval 27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73" name="Oval 28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74" name="Oval 29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75" name="Oval 30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</p:grpSp>
        <p:grpSp>
          <p:nvGrpSpPr>
            <p:cNvPr id="6176" name="Group 31"/>
            <p:cNvGrpSpPr/>
            <p:nvPr/>
          </p:nvGrpSpPr>
          <p:grpSpPr bwMode="auto">
            <a:xfrm>
              <a:off x="4335" y="1687"/>
              <a:ext cx="948" cy="952"/>
              <a:chOff x="4166" y="1706"/>
              <a:chExt cx="1252" cy="1252"/>
            </a:xfrm>
          </p:grpSpPr>
          <p:sp>
            <p:nvSpPr>
              <p:cNvPr id="6177" name="Oval 32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78" name="Oval 33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79" name="Oval 34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  <p:sp>
            <p:nvSpPr>
              <p:cNvPr id="6180" name="Oval 35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ea typeface="微软雅黑" panose="020B0503020204020204" charset="-122"/>
                </a:endParaRPr>
              </a:p>
            </p:txBody>
          </p:sp>
        </p:grpSp>
        <p:sp>
          <p:nvSpPr>
            <p:cNvPr id="26" name="AutoShape 36"/>
            <p:cNvSpPr>
              <a:spLocks noChangeArrowheads="1"/>
            </p:cNvSpPr>
            <p:nvPr/>
          </p:nvSpPr>
          <p:spPr bwMode="gray">
            <a:xfrm>
              <a:off x="1036" y="3108"/>
              <a:ext cx="1192" cy="300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  <a:ea typeface="微软雅黑" panose="020B0503020204020204" charset="-122"/>
                </a:rPr>
                <a:t>初级目标</a:t>
              </a:r>
              <a:endParaRPr lang="en-US" altLang="zh-CN" sz="2000"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  <a:ea typeface="微软雅黑" panose="020B0503020204020204" charset="-122"/>
              </a:endParaRPr>
            </a:p>
          </p:txBody>
        </p:sp>
        <p:sp>
          <p:nvSpPr>
            <p:cNvPr id="27" name="AutoShape 37"/>
            <p:cNvSpPr>
              <a:spLocks noChangeArrowheads="1"/>
            </p:cNvSpPr>
            <p:nvPr/>
          </p:nvSpPr>
          <p:spPr bwMode="gray">
            <a:xfrm>
              <a:off x="2620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  <a:ea typeface="微软雅黑" panose="020B0503020204020204" charset="-122"/>
                </a:rPr>
                <a:t>次级目标</a:t>
              </a:r>
              <a:endParaRPr lang="en-US" altLang="zh-CN" sz="2000"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  <a:ea typeface="微软雅黑" panose="020B0503020204020204" charset="-122"/>
              </a:endParaRPr>
            </a:p>
          </p:txBody>
        </p:sp>
        <p:sp>
          <p:nvSpPr>
            <p:cNvPr id="28" name="AutoShape 38"/>
            <p:cNvSpPr>
              <a:spLocks noChangeArrowheads="1"/>
            </p:cNvSpPr>
            <p:nvPr/>
          </p:nvSpPr>
          <p:spPr bwMode="gray">
            <a:xfrm>
              <a:off x="4214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  <a:ea typeface="微软雅黑" panose="020B0503020204020204" charset="-122"/>
                </a:rPr>
                <a:t>终极目标</a:t>
              </a:r>
              <a:endParaRPr lang="en-US" altLang="zh-CN" sz="2000"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  <a:ea typeface="微软雅黑" panose="020B0503020204020204" charset="-122"/>
              </a:endParaRPr>
            </a:p>
          </p:txBody>
        </p:sp>
        <p:sp>
          <p:nvSpPr>
            <p:cNvPr id="6184" name="Text Box 39"/>
            <p:cNvSpPr txBox="1">
              <a:spLocks noChangeArrowheads="1"/>
            </p:cNvSpPr>
            <p:nvPr/>
          </p:nvSpPr>
          <p:spPr bwMode="auto">
            <a:xfrm>
              <a:off x="1297" y="1903"/>
              <a:ext cx="69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自主循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环恢复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6185" name="Text Box 40"/>
            <p:cNvSpPr txBox="1">
              <a:spLocks noChangeArrowheads="1"/>
            </p:cNvSpPr>
            <p:nvPr/>
          </p:nvSpPr>
          <p:spPr bwMode="auto">
            <a:xfrm>
              <a:off x="2775" y="1921"/>
              <a:ext cx="89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减少神经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系统损伤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6186" name="Text Box 41"/>
            <p:cNvSpPr txBox="1">
              <a:spLocks noChangeArrowheads="1"/>
            </p:cNvSpPr>
            <p:nvPr/>
          </p:nvSpPr>
          <p:spPr bwMode="auto">
            <a:xfrm>
              <a:off x="4456" y="1921"/>
              <a:ext cx="69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提高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  <a:p>
              <a:pPr algn="ctr" eaLnBrk="0" hangingPunct="0"/>
              <a:r>
                <a:rPr lang="zh-CN" altLang="en-US" sz="2400">
                  <a:solidFill>
                    <a:srgbClr val="000000"/>
                  </a:solidFill>
                  <a:ea typeface="微软雅黑" panose="020B0503020204020204" charset="-122"/>
                </a:rPr>
                <a:t>出院率</a:t>
              </a:r>
              <a:endParaRPr lang="en-US" altLang="zh-CN" sz="2400">
                <a:solidFill>
                  <a:srgbClr val="000000"/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 </a:t>
            </a:r>
            <a:r>
              <a:rPr lang="zh-CN" altLang="en-US"/>
              <a:t>次电击方案与</a:t>
            </a:r>
            <a:r>
              <a:rPr lang="en-US" altLang="zh-CN"/>
              <a:t>3 </a:t>
            </a:r>
            <a:r>
              <a:rPr lang="zh-CN" altLang="en-US"/>
              <a:t>次电击程序</a:t>
            </a:r>
            <a:endParaRPr lang="zh-CN" altLang="en-US"/>
          </a:p>
        </p:txBody>
      </p:sp>
      <p:sp>
        <p:nvSpPr>
          <p:cNvPr id="3379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有研究表明，与</a:t>
            </a:r>
            <a:r>
              <a:rPr lang="en-US" altLang="zh-CN" sz="2400">
                <a:latin typeface="华文细黑" panose="02010600040101010101" pitchFamily="2" charset="-122"/>
                <a:ea typeface="黑体" panose="02010609060101010101" pitchFamily="49" charset="-122"/>
              </a:rPr>
              <a:t>3 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次连续电击方案相比，单次电击除颤方案可显著提高存活率。 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单次电击、之后立即进行心肺复苏</a:t>
            </a:r>
            <a:r>
              <a:rPr lang="zh-CN" altLang="en-US" sz="2400">
                <a:latin typeface="华文细黑" panose="02010600040101010101" pitchFamily="2" charset="-122"/>
                <a:ea typeface="黑体" panose="02010609060101010101" pitchFamily="49" charset="-122"/>
              </a:rPr>
              <a:t>。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chemeClr val="hlink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        </a:t>
            </a:r>
            <a:r>
              <a:rPr lang="zh-CN" altLang="en-US" sz="2400" b="1" i="1">
                <a:latin typeface="华文细黑" panose="02010600040101010101" pitchFamily="2" charset="-122"/>
                <a:ea typeface="黑体" panose="02010609060101010101" pitchFamily="49" charset="-122"/>
              </a:rPr>
              <a:t>而</a:t>
            </a:r>
            <a:r>
              <a:rPr lang="zh-CN" altLang="en-US" sz="5400" b="1" i="1">
                <a:solidFill>
                  <a:srgbClr val="FF0000"/>
                </a:solidFill>
                <a:latin typeface="华文细黑" panose="02010600040101010101" pitchFamily="2" charset="-122"/>
                <a:ea typeface="黑体" panose="02010609060101010101" pitchFamily="49" charset="-122"/>
              </a:rPr>
              <a:t>不</a:t>
            </a:r>
            <a:r>
              <a:rPr lang="zh-CN" altLang="en-US" sz="2400" b="1" i="1">
                <a:latin typeface="华文细黑" panose="02010600040101010101" pitchFamily="2" charset="-122"/>
                <a:ea typeface="黑体" panose="02010609060101010101" pitchFamily="49" charset="-122"/>
              </a:rPr>
              <a:t>是连续电击以尝试除颤！</a:t>
            </a:r>
            <a:endParaRPr lang="zh-CN" altLang="en-US" sz="2400" b="1" i="1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7" name="Picture 4" descr="Case3-14"/>
          <p:cNvPicPr preferRelativeResize="0"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16013" y="5084763"/>
            <a:ext cx="5257800" cy="1363662"/>
          </a:xfrm>
          <a:prstGeom prst="rect">
            <a:avLst/>
          </a:prstGeom>
          <a:noFill/>
          <a:ln w="38100" cmpd="sng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Picture 5" descr="1036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797425"/>
            <a:ext cx="2286000" cy="1706563"/>
          </a:xfrm>
          <a:prstGeom prst="rect">
            <a:avLst/>
          </a:prstGeom>
          <a:noFill/>
          <a:ln w="38100" cmpd="sng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4" descr="QQ图片2016111419310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25"/>
            <a:ext cx="9144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图片 5" descr="QQ图片201611141942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5842" name="文本占位符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57313"/>
            <a:ext cx="8002588" cy="4768850"/>
          </a:xfrm>
        </p:spPr>
        <p:txBody>
          <a:bodyPr/>
          <a:lstStyle/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zh-CN" altLang="en-US" sz="3200">
                <a:solidFill>
                  <a:schemeClr val="accent1"/>
                </a:solidFill>
              </a:rPr>
              <a:t>下面请大家按上述课程内容进行实践操作</a:t>
            </a:r>
            <a:endParaRPr lang="zh-CN" altLang="en-US" sz="32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/>
              <a:t>本次课程结束，谢谢大家</a:t>
            </a:r>
            <a:endParaRPr lang="zh-CN" altLang="en-US" b="1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心脏骤停分类</a:t>
            </a:r>
            <a:endParaRPr lang="zh-CN" altLang="en-US"/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1557338"/>
            <a:ext cx="8382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1 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心室颤动（ </a:t>
            </a: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Ventricular Fibrillation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400" b="1">
              <a:solidFill>
                <a:srgbClr val="9933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Text Box 4"/>
          <p:cNvSpPr>
            <a:spLocks noChangeArrowheads="1"/>
          </p:cNvSpPr>
          <p:nvPr/>
        </p:nvSpPr>
        <p:spPr bwMode="auto">
          <a:xfrm>
            <a:off x="1619250" y="5157788"/>
            <a:ext cx="6410325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最常见（</a:t>
            </a:r>
            <a:r>
              <a:rPr lang="en-US" altLang="zh-CN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77-84%</a:t>
            </a:r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）</a:t>
            </a:r>
            <a:endParaRPr lang="zh-CN" altLang="en-US" sz="28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常见于急性心肌梗死，复苏成功率高。</a:t>
            </a:r>
            <a:endParaRPr lang="en-US" altLang="en-US" sz="28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</p:txBody>
      </p:sp>
      <p:pic>
        <p:nvPicPr>
          <p:cNvPr id="7" name="Object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43200"/>
            <a:ext cx="6096000" cy="1873250"/>
          </a:xfrm>
          <a:prstGeom prst="rect">
            <a:avLst/>
          </a:pr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心脏骤停分类</a:t>
            </a:r>
            <a:endParaRPr lang="zh-CN" altLang="en-US"/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1571625"/>
            <a:ext cx="838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2 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无脉室速（</a:t>
            </a: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Pulseless Ventricular Tachycardia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400" b="1">
              <a:solidFill>
                <a:srgbClr val="9933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195" name="Picture 4" descr="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750"/>
            <a:ext cx="91440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日期占位符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</p:spPr>
        <p:txBody>
          <a:bodyPr anchor="t"/>
          <a:lstStyle/>
          <a:p>
            <a:pPr>
              <a:defRPr/>
            </a:pPr>
            <a:fld id="{8D258D5D-0B0F-41A3-8B14-DCE5D3DDE513}" type="datetime1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心脏骤停分类</a:t>
            </a:r>
            <a:endParaRPr lang="zh-CN" altLang="en-US"/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1484313"/>
            <a:ext cx="60960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3 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心搏停顿</a:t>
            </a:r>
            <a:r>
              <a:rPr lang="zh-CN" altLang="en-US" sz="2400" b="1">
                <a:latin typeface="宋体" panose="02010600030101010101" pitchFamily="2" charset="-122"/>
                <a:sym typeface="宋体" panose="02010600030101010101" pitchFamily="2" charset="-122"/>
              </a:rPr>
              <a:t>（ </a:t>
            </a:r>
            <a:r>
              <a:rPr lang="zh-CN" altLang="zh-CN" sz="2400" b="1">
                <a:latin typeface="宋体" panose="02010600030101010101" pitchFamily="2" charset="-122"/>
                <a:sym typeface="宋体" panose="02010600030101010101" pitchFamily="2" charset="-122"/>
              </a:rPr>
              <a:t>Asystole</a:t>
            </a:r>
            <a:r>
              <a:rPr lang="zh-CN" altLang="en-US" sz="2400" b="1"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5" name="Text Box 4"/>
          <p:cNvSpPr>
            <a:spLocks noChangeArrowheads="1"/>
          </p:cNvSpPr>
          <p:nvPr/>
        </p:nvSpPr>
        <p:spPr bwMode="auto">
          <a:xfrm>
            <a:off x="971550" y="5084763"/>
            <a:ext cx="74898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较常见（</a:t>
            </a:r>
            <a:r>
              <a:rPr lang="en-US" altLang="zh-CN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16-26%</a:t>
            </a:r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）</a:t>
            </a:r>
            <a:endParaRPr lang="zh-CN" altLang="en-US" sz="28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多见于麻醉、手术意外和过敏性休克</a:t>
            </a:r>
            <a:endParaRPr lang="zh-CN" altLang="en-US" sz="28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其心脏应激性降低，复苏成功率低。</a:t>
            </a:r>
            <a:endParaRPr lang="en-US" altLang="en-US" sz="28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</p:txBody>
      </p:sp>
      <p:pic>
        <p:nvPicPr>
          <p:cNvPr id="6" name="Object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636838"/>
            <a:ext cx="6308725" cy="1658937"/>
          </a:xfrm>
          <a:prstGeom prst="rect">
            <a:avLst/>
          </a:pr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anose="02010609060101010101" pitchFamily="49" charset="-122"/>
                <a:sym typeface="宋体" panose="02010600030101010101" pitchFamily="2" charset="-122"/>
              </a:rPr>
              <a:t>心脏骤停分类</a:t>
            </a:r>
            <a:endParaRPr lang="zh-CN" altLang="en-US"/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1484313"/>
            <a:ext cx="83820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zh-CN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4 </a:t>
            </a:r>
            <a:r>
              <a:rPr lang="zh-CN" altLang="en-US" sz="2400" b="1">
                <a:solidFill>
                  <a:srgbClr val="99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心电机械分离</a:t>
            </a:r>
            <a:r>
              <a:rPr lang="zh-CN" altLang="en-US" sz="2400" b="1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zh-CN" sz="2400" b="1">
                <a:latin typeface="宋体" panose="02010600030101010101" pitchFamily="2" charset="-122"/>
                <a:sym typeface="宋体" panose="02010600030101010101" pitchFamily="2" charset="-122"/>
              </a:rPr>
              <a:t>pulseless electrical activity</a:t>
            </a:r>
            <a:r>
              <a:rPr lang="zh-CN" altLang="en-US" sz="2400" b="1"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400">
              <a:latin typeface="华文细黑" panose="020106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5" name="Text Box 4"/>
          <p:cNvSpPr>
            <a:spLocks noChangeArrowheads="1"/>
          </p:cNvSpPr>
          <p:nvPr/>
        </p:nvSpPr>
        <p:spPr bwMode="auto">
          <a:xfrm>
            <a:off x="1549400" y="4652963"/>
            <a:ext cx="61912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极少（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5-8%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）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常为终末期心脏病，心泵衰竭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心脏应激性极差，复苏十分困难。</a:t>
            </a:r>
            <a:endParaRPr lang="en-US" altLang="en-US" sz="2800" b="1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6" name="Object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81300"/>
            <a:ext cx="6308725" cy="1800225"/>
          </a:xfrm>
          <a:prstGeom prst="rect">
            <a:avLst/>
          </a:pr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>
            <a:spLocks noChangeArrowheads="1"/>
          </p:cNvSpPr>
          <p:nvPr/>
        </p:nvSpPr>
        <p:spPr bwMode="auto">
          <a:xfrm>
            <a:off x="3733800" y="76200"/>
            <a:ext cx="373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2400" b="1">
              <a:solidFill>
                <a:schemeClr val="bg1"/>
              </a:solidFill>
              <a:ea typeface="方正舒体" panose="02010601030101010101" charset="-122"/>
            </a:endParaRPr>
          </a:p>
        </p:txBody>
      </p:sp>
      <p:sp>
        <p:nvSpPr>
          <p:cNvPr id="11266" name="Text Box 3"/>
          <p:cNvSpPr>
            <a:spLocks noChangeArrowheads="1"/>
          </p:cNvSpPr>
          <p:nvPr/>
        </p:nvSpPr>
        <p:spPr bwMode="auto">
          <a:xfrm>
            <a:off x="6372225" y="6237288"/>
            <a:ext cx="2620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ea typeface="方正舒体" panose="02010601030101010101" charset="-122"/>
              </a:rPr>
              <a:t>永不休息的是心脏</a:t>
            </a:r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6" name="Text Box 4"/>
          <p:cNvSpPr>
            <a:spLocks noChangeArrowheads="1"/>
          </p:cNvSpPr>
          <p:nvPr/>
        </p:nvSpPr>
        <p:spPr bwMode="auto">
          <a:xfrm>
            <a:off x="2484438" y="188913"/>
            <a:ext cx="3800475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时间就是生命</a:t>
            </a:r>
            <a:endParaRPr lang="zh-CN" altLang="en-US" sz="4400" b="1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5"/>
          <p:cNvSpPr>
            <a:spLocks noChangeArrowheads="1"/>
          </p:cNvSpPr>
          <p:nvPr/>
        </p:nvSpPr>
        <p:spPr bwMode="auto">
          <a:xfrm>
            <a:off x="838200" y="1676400"/>
            <a:ext cx="731520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心搏骤停的严重后果以</a:t>
            </a:r>
            <a:r>
              <a:rPr lang="zh-CN" altLang="en-US" sz="2400" b="1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秒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计算</a:t>
            </a:r>
            <a:endParaRPr lang="zh-CN" altLang="en-US" sz="24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zh-CN" altLang="en-US" sz="2400" b="1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心跳骤停:（10～20秒）意识障碍，突然倒地</a:t>
            </a:r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</a:t>
            </a: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15 秒: 抽搐</a:t>
            </a:r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</a:t>
            </a: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30 秒: 呼吸停止</a:t>
            </a:r>
            <a:endParaRPr lang="zh-CN" altLang="en-US" sz="4000">
              <a:solidFill>
                <a:srgbClr val="CC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●</a:t>
            </a: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1～2分钟 : 瞳孔固定</a:t>
            </a:r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</a:t>
            </a: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4分钟 : 糖无氧代谢停止</a:t>
            </a:r>
            <a:endParaRPr lang="zh-CN" altLang="en-US" sz="2400">
              <a:solidFill>
                <a:srgbClr val="FF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 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5分钟 : 脑内ATP枯竭、能量代谢完全停止</a:t>
            </a:r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CC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● </a:t>
            </a:r>
            <a:r>
              <a:rPr lang="zh-CN" altLang="en-US" sz="2400" b="1">
                <a:solidFill>
                  <a:srgbClr val="000000"/>
                </a:solidFill>
                <a:latin typeface="仿宋_GB2312" panose="02010609030101010101" charset="-122"/>
                <a:ea typeface="仿宋_GB2312" panose="02010609030101010101" charset="-122"/>
                <a:sym typeface="宋体" panose="02010600030101010101" pitchFamily="2" charset="-122"/>
              </a:rPr>
              <a:t>6分钟 : 神经元不可逆性损伤</a:t>
            </a:r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仿宋_GB2312" panose="02010609030101010101" charset="-122"/>
              <a:ea typeface="仿宋_GB2312" panose="02010609030101010101" charset="-122"/>
              <a:sym typeface="宋体" panose="02010600030101010101" pitchFamily="2" charset="-122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844800" y="4724400"/>
            <a:ext cx="5203825" cy="1497013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FF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u="sng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心肺复苏</a:t>
            </a:r>
            <a:r>
              <a:rPr lang="zh-CN" altLang="en-US" sz="2400" b="1" u="sng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黄金</a:t>
            </a:r>
            <a:r>
              <a:rPr lang="zh-CN" altLang="en-US" sz="2400" b="1" u="sng">
                <a:solidFill>
                  <a:schemeClr val="folHlin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4</a:t>
            </a:r>
            <a:r>
              <a:rPr lang="zh-CN" altLang="en-US" sz="2400" b="1" u="sng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分钟</a:t>
            </a:r>
            <a:r>
              <a:rPr lang="zh-CN" altLang="en-US" sz="2400" b="1" u="sng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  <a:endParaRPr lang="zh-CN" altLang="en-US" sz="2400" b="1" u="sng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u="sng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所有措施越早越好</a:t>
            </a:r>
            <a:r>
              <a:rPr lang="zh-CN" altLang="en-US"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！</a:t>
            </a:r>
            <a:endParaRPr lang="zh-CN" altLang="en-US" sz="2400" b="1" u="sng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270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7EA37E8-1635-4348-935B-08123AA6CBF4}" type="slidenum">
              <a:rPr lang="zh-CN" altLang="en-US" smtClean="0">
                <a:latin typeface="黑体" panose="02010609060101010101" pitchFamily="49" charset="-122"/>
                <a:ea typeface="幼圆" panose="020105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  <a:sym typeface="宋体" panose="02010600030101010101" pitchFamily="2" charset="-122"/>
              </a:rPr>
              <a:t>心肺复苏术</a:t>
            </a:r>
            <a:r>
              <a:rPr lang="en-US" altLang="zh-CN" b="1">
                <a:latin typeface="宋体" panose="02010600030101010101" pitchFamily="2" charset="-122"/>
                <a:sym typeface="宋体" panose="02010600030101010101" pitchFamily="2" charset="-122"/>
              </a:rPr>
              <a:t>CPR</a:t>
            </a:r>
            <a:endParaRPr lang="zh-CN" altLang="en-US"/>
          </a:p>
        </p:txBody>
      </p:sp>
      <p:sp>
        <p:nvSpPr>
          <p:cNvPr id="12290" name="Rectangle 3"/>
          <p:cNvSpPr>
            <a:spLocks noGrp="1" noChangeArrowheads="1"/>
          </p:cNvSpPr>
          <p:nvPr/>
        </p:nvSpPr>
        <p:spPr bwMode="auto">
          <a:xfrm>
            <a:off x="900113" y="1412875"/>
            <a:ext cx="82073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r>
              <a:rPr lang="en-US" altLang="zh-CN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       CPR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开始的时间  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CPR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成功率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</a:t>
            </a:r>
            <a:r>
              <a:rPr lang="en-US" altLang="zh-CN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1</a:t>
            </a: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分钟         </a:t>
            </a:r>
            <a:r>
              <a:rPr lang="en-US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</a:t>
            </a: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＞</a:t>
            </a:r>
            <a:r>
              <a:rPr lang="en-US" altLang="zh-CN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90</a:t>
            </a: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％</a:t>
            </a:r>
            <a:endParaRPr lang="zh-CN" altLang="en-US" sz="3000" b="1">
              <a:solidFill>
                <a:srgbClr val="00CC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</a:t>
            </a:r>
            <a:r>
              <a:rPr lang="en-US" altLang="zh-CN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4</a:t>
            </a: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分钟内          </a:t>
            </a:r>
            <a:r>
              <a:rPr lang="en-US" altLang="zh-CN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60</a:t>
            </a:r>
            <a:r>
              <a:rPr lang="zh-CN" altLang="en-US" sz="3000" b="1">
                <a:solidFill>
                  <a:srgbClr val="00CC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％</a:t>
            </a:r>
            <a:endParaRPr lang="zh-CN" altLang="en-US" sz="3000" b="1">
              <a:solidFill>
                <a:srgbClr val="00CC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</a:t>
            </a:r>
            <a:r>
              <a:rPr lang="en-US" altLang="zh-CN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分钟内          </a:t>
            </a:r>
            <a:r>
              <a:rPr lang="en-US" altLang="zh-CN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40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％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</a:t>
            </a:r>
            <a:r>
              <a:rPr lang="en-US" altLang="zh-CN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8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分钟内          </a:t>
            </a:r>
            <a:r>
              <a:rPr lang="en-US" altLang="zh-CN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20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％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          10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分钟内         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0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  <a:sym typeface="宋体" panose="02010600030101010101" pitchFamily="2" charset="-122"/>
              </a:rPr>
              <a:t>％</a:t>
            </a:r>
            <a:endParaRPr lang="zh-CN" altLang="en-US">
              <a:ea typeface="黑体" panose="02010609060101010101" pitchFamily="49" charset="-122"/>
            </a:endParaRPr>
          </a:p>
        </p:txBody>
      </p:sp>
      <p:pic>
        <p:nvPicPr>
          <p:cNvPr id="12291" name="Picture 5" descr="cpr表格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35052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演示设计">
  <a:themeElements>
    <a:clrScheme name="演示设计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FF0517"/>
      </a:accent1>
      <a:accent2>
        <a:srgbClr val="BC000D"/>
      </a:accent2>
      <a:accent3>
        <a:srgbClr val="FFFFFF"/>
      </a:accent3>
      <a:accent4>
        <a:srgbClr val="000000"/>
      </a:accent4>
      <a:accent5>
        <a:srgbClr val="FFAAAB"/>
      </a:accent5>
      <a:accent6>
        <a:srgbClr val="AA000B"/>
      </a:accent6>
      <a:hlink>
        <a:srgbClr val="3A0004"/>
      </a:hlink>
      <a:folHlink>
        <a:srgbClr val="FF3B3B"/>
      </a:folHlink>
    </a:clrScheme>
    <a:fontScheme name="演示设计">
      <a:majorFont>
        <a:latin typeface="华文细黑"/>
        <a:ea typeface="黑体"/>
        <a:cs typeface=""/>
      </a:majorFont>
      <a:minorFont>
        <a:latin typeface="华文细黑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演示设计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B"/>
        </a:accent5>
        <a:accent6>
          <a:srgbClr val="AA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2458</Words>
  <Application>WPS 演示</Application>
  <PresentationFormat>全屏显示(4:3)</PresentationFormat>
  <Paragraphs>272</Paragraphs>
  <Slides>33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2" baseType="lpstr">
      <vt:lpstr>Arial</vt:lpstr>
      <vt:lpstr>宋体</vt:lpstr>
      <vt:lpstr>Wingdings</vt:lpstr>
      <vt:lpstr>黑体</vt:lpstr>
      <vt:lpstr>华文细黑</vt:lpstr>
      <vt:lpstr>微软雅黑</vt:lpstr>
      <vt:lpstr>Verdana</vt:lpstr>
      <vt:lpstr>仿宋_GB2312</vt:lpstr>
      <vt:lpstr>仿宋</vt:lpstr>
      <vt:lpstr>方正舒体</vt:lpstr>
      <vt:lpstr>幼圆</vt:lpstr>
      <vt:lpstr>Arial Unicode MS</vt:lpstr>
      <vt:lpstr>Calibri</vt:lpstr>
      <vt:lpstr>Times New Roman</vt:lpstr>
      <vt:lpstr>隶书</vt:lpstr>
      <vt:lpstr>楷体_GB2312</vt:lpstr>
      <vt:lpstr>新宋体</vt:lpstr>
      <vt:lpstr>演示设计</vt:lpstr>
      <vt:lpstr>MSGraph.Chart.8</vt:lpstr>
      <vt:lpstr>PowerPoint 演示文稿</vt:lpstr>
      <vt:lpstr>CPR的概念</vt:lpstr>
      <vt:lpstr>CPR目标</vt:lpstr>
      <vt:lpstr>心脏骤停分类</vt:lpstr>
      <vt:lpstr>心脏骤停分类</vt:lpstr>
      <vt:lpstr>心脏骤停分类</vt:lpstr>
      <vt:lpstr>心脏骤停分类</vt:lpstr>
      <vt:lpstr>PowerPoint 演示文稿</vt:lpstr>
      <vt:lpstr>心肺复苏术CPR</vt:lpstr>
      <vt:lpstr>生存链——院外心脏骤停</vt:lpstr>
      <vt:lpstr>基础生命支持</vt:lpstr>
      <vt:lpstr>步骤</vt:lpstr>
      <vt:lpstr>实施合理的复苏程序</vt:lpstr>
      <vt:lpstr>判断病人有无意识、呼吸</vt:lpstr>
      <vt:lpstr>判断心跳是否停止</vt:lpstr>
      <vt:lpstr>胸外按压—按压部位</vt:lpstr>
      <vt:lpstr>按压方法 </vt:lpstr>
      <vt:lpstr>胸外按压</vt:lpstr>
      <vt:lpstr>胸外心脏按压常见错误:</vt:lpstr>
      <vt:lpstr>胸外心脏按压常见错误:</vt:lpstr>
      <vt:lpstr>胸外心脏按压常见错误: </vt:lpstr>
      <vt:lpstr>开放气道</vt:lpstr>
      <vt:lpstr>口对口人工呼吸</vt:lpstr>
      <vt:lpstr>人工呼吸</vt:lpstr>
      <vt:lpstr>按压－通气比</vt:lpstr>
      <vt:lpstr>人员轮换</vt:lpstr>
      <vt:lpstr>除颤</vt:lpstr>
      <vt:lpstr>除颤时间对生存率的影响 </vt:lpstr>
      <vt:lpstr>除颤</vt:lpstr>
      <vt:lpstr>1 次电击方案与3 次电击程序</vt:lpstr>
      <vt:lpstr>PowerPoint 演示文稿</vt:lpstr>
      <vt:lpstr>PowerPoint 演示文稿</vt:lpstr>
      <vt:lpstr>本次课程结束，谢谢大家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2010心肺复苏 2010 Cardiopulmonary Resuscitation                 </dc:title>
  <dc:creator/>
  <cp:lastModifiedBy>sachima</cp:lastModifiedBy>
  <cp:revision>52</cp:revision>
  <dcterms:created xsi:type="dcterms:W3CDTF">2009-05-13T09:53:00Z</dcterms:created>
  <dcterms:modified xsi:type="dcterms:W3CDTF">2020-09-25T15:21:43Z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