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80" r:id="rId3"/>
    <p:sldId id="257" r:id="rId4"/>
    <p:sldId id="289" r:id="rId5"/>
    <p:sldId id="293" r:id="rId6"/>
    <p:sldId id="286" r:id="rId7"/>
    <p:sldId id="291" r:id="rId8"/>
    <p:sldId id="292" r:id="rId9"/>
    <p:sldId id="288" r:id="rId10"/>
    <p:sldId id="290" r:id="rId11"/>
    <p:sldId id="281" r:id="rId12"/>
    <p:sldId id="259" r:id="rId13"/>
    <p:sldId id="269" r:id="rId14"/>
    <p:sldId id="263" r:id="rId15"/>
    <p:sldId id="272" r:id="rId16"/>
    <p:sldId id="274" r:id="rId17"/>
    <p:sldId id="282" r:id="rId18"/>
    <p:sldId id="264" r:id="rId19"/>
    <p:sldId id="265" r:id="rId20"/>
    <p:sldId id="283" r:id="rId21"/>
    <p:sldId id="266" r:id="rId22"/>
    <p:sldId id="267" r:id="rId23"/>
    <p:sldId id="268" r:id="rId24"/>
    <p:sldId id="270" r:id="rId25"/>
    <p:sldId id="271" r:id="rId26"/>
    <p:sldId id="276" r:id="rId27"/>
    <p:sldId id="294" r:id="rId28"/>
    <p:sldId id="284" r:id="rId29"/>
    <p:sldId id="287" r:id="rId30"/>
    <p:sldId id="277" r:id="rId31"/>
    <p:sldId id="278" r:id="rId32"/>
    <p:sldId id="273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1" autoAdjust="0"/>
    <p:restoredTop sz="94660"/>
  </p:normalViewPr>
  <p:slideViewPr>
    <p:cSldViewPr>
      <p:cViewPr varScale="1">
        <p:scale>
          <a:sx n="87" d="100"/>
          <a:sy n="87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4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CA770-5BE5-4273-A9E6-5F64492B22B8}" type="doc">
      <dgm:prSet loTypeId="urn:microsoft.com/office/officeart/2005/8/layout/hProcess9" loCatId="process" qsTypeId="urn:microsoft.com/office/officeart/2005/8/quickstyle/simple1#3" qsCatId="simple" csTypeId="urn:microsoft.com/office/officeart/2005/8/colors/accent1_2#3" csCatId="accent1" phldr="1"/>
      <dgm:spPr/>
    </dgm:pt>
    <dgm:pt modelId="{D993D760-2FC2-4A61-AEEE-017D90242824}">
      <dgm:prSet phldrT="[文本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zh-CN" altLang="en-US" dirty="0" smtClean="0"/>
            <a:t>交好朋友</a:t>
          </a:r>
          <a:endParaRPr lang="zh-CN" altLang="en-US" dirty="0"/>
        </a:p>
      </dgm:t>
    </dgm:pt>
    <dgm:pt modelId="{B3A06F3E-4818-4FCA-8EBB-C2C55E620FDB}" type="parTrans" cxnId="{D7015B7F-2014-44C9-AA32-F96EE0940C7E}">
      <dgm:prSet/>
      <dgm:spPr/>
      <dgm:t>
        <a:bodyPr/>
        <a:lstStyle/>
        <a:p>
          <a:endParaRPr lang="zh-CN" altLang="en-US"/>
        </a:p>
      </dgm:t>
    </dgm:pt>
    <dgm:pt modelId="{D24F06BD-C078-4BB5-AEAC-FF20AB1F9A6A}" type="sibTrans" cxnId="{D7015B7F-2014-44C9-AA32-F96EE0940C7E}">
      <dgm:prSet/>
      <dgm:spPr/>
      <dgm:t>
        <a:bodyPr/>
        <a:lstStyle/>
        <a:p>
          <a:endParaRPr lang="zh-CN" altLang="en-US"/>
        </a:p>
      </dgm:t>
    </dgm:pt>
    <dgm:pt modelId="{62A319E4-360E-4F37-952E-3B806E02FC36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zh-CN" altLang="en-US" dirty="0" smtClean="0"/>
            <a:t>读好书</a:t>
          </a:r>
          <a:endParaRPr lang="zh-CN" altLang="en-US" dirty="0"/>
        </a:p>
      </dgm:t>
    </dgm:pt>
    <dgm:pt modelId="{0989CB7F-621F-46C0-BE01-5E90CA4175B4}" type="parTrans" cxnId="{3E3237CE-2D3B-4D70-9723-966E34C091D3}">
      <dgm:prSet/>
      <dgm:spPr/>
      <dgm:t>
        <a:bodyPr/>
        <a:lstStyle/>
        <a:p>
          <a:endParaRPr lang="zh-CN" altLang="en-US"/>
        </a:p>
      </dgm:t>
    </dgm:pt>
    <dgm:pt modelId="{EFAAAB0E-1950-423D-B799-CE1A78F24DE0}" type="sibTrans" cxnId="{3E3237CE-2D3B-4D70-9723-966E34C091D3}">
      <dgm:prSet/>
      <dgm:spPr/>
      <dgm:t>
        <a:bodyPr/>
        <a:lstStyle/>
        <a:p>
          <a:endParaRPr lang="zh-CN" altLang="en-US"/>
        </a:p>
      </dgm:t>
    </dgm:pt>
    <dgm:pt modelId="{80AD760A-5AE5-4062-A4AD-E9FB212C9473}">
      <dgm:prSet phldrT="[文本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zh-CN" altLang="en-US" dirty="0" smtClean="0"/>
            <a:t>偶像是最亮的星</a:t>
          </a:r>
          <a:endParaRPr lang="zh-CN" altLang="en-US" dirty="0"/>
        </a:p>
      </dgm:t>
    </dgm:pt>
    <dgm:pt modelId="{C2751D13-A1D1-412F-87A8-0A3B8F8F4A92}" type="parTrans" cxnId="{2A65450D-2DCF-4CF4-9076-6F7D60729196}">
      <dgm:prSet/>
      <dgm:spPr/>
      <dgm:t>
        <a:bodyPr/>
        <a:lstStyle/>
        <a:p>
          <a:endParaRPr lang="zh-CN" altLang="en-US"/>
        </a:p>
      </dgm:t>
    </dgm:pt>
    <dgm:pt modelId="{50BB9444-672A-4DD5-AF1A-FB6D8621353C}" type="sibTrans" cxnId="{2A65450D-2DCF-4CF4-9076-6F7D60729196}">
      <dgm:prSet/>
      <dgm:spPr/>
      <dgm:t>
        <a:bodyPr/>
        <a:lstStyle/>
        <a:p>
          <a:endParaRPr lang="zh-CN" altLang="en-US"/>
        </a:p>
      </dgm:t>
    </dgm:pt>
    <dgm:pt modelId="{0F76995C-CE46-4167-AAC2-E75751EB8413}" type="pres">
      <dgm:prSet presAssocID="{D55CA770-5BE5-4273-A9E6-5F64492B22B8}" presName="CompostProcess" presStyleCnt="0">
        <dgm:presLayoutVars>
          <dgm:dir/>
          <dgm:resizeHandles val="exact"/>
        </dgm:presLayoutVars>
      </dgm:prSet>
      <dgm:spPr/>
    </dgm:pt>
    <dgm:pt modelId="{7031BEB1-74A0-4B10-9644-863F5ED81243}" type="pres">
      <dgm:prSet presAssocID="{D55CA770-5BE5-4273-A9E6-5F64492B22B8}" presName="arrow" presStyleLbl="bgShp" presStyleIdx="0" presStyleCnt="1" custLinFactNeighborX="497" custLinFactNeighborY="-12555"/>
      <dgm:spPr/>
    </dgm:pt>
    <dgm:pt modelId="{347C929B-A329-4EBD-AD55-746207396CB9}" type="pres">
      <dgm:prSet presAssocID="{D55CA770-5BE5-4273-A9E6-5F64492B22B8}" presName="linearProcess" presStyleCnt="0"/>
      <dgm:spPr/>
    </dgm:pt>
    <dgm:pt modelId="{FD94128A-E3EF-4A09-899C-E01C7929B2E9}" type="pres">
      <dgm:prSet presAssocID="{D993D760-2FC2-4A61-AEEE-017D9024282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1169DD-2327-4D27-AD02-B34780D4E47D}" type="pres">
      <dgm:prSet presAssocID="{D24F06BD-C078-4BB5-AEAC-FF20AB1F9A6A}" presName="sibTrans" presStyleCnt="0"/>
      <dgm:spPr/>
    </dgm:pt>
    <dgm:pt modelId="{CB8782BC-53AD-4F6B-A26B-DC873841F339}" type="pres">
      <dgm:prSet presAssocID="{62A319E4-360E-4F37-952E-3B806E02FC3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E799C-C618-4CA8-9B65-78142233D2EE}" type="pres">
      <dgm:prSet presAssocID="{EFAAAB0E-1950-423D-B799-CE1A78F24DE0}" presName="sibTrans" presStyleCnt="0"/>
      <dgm:spPr/>
    </dgm:pt>
    <dgm:pt modelId="{625792A6-9CCB-43A7-9084-7B59EBEC9E43}" type="pres">
      <dgm:prSet presAssocID="{80AD760A-5AE5-4062-A4AD-E9FB212C947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69E4CB9-2618-4D23-96AD-B85AA2DF8588}" type="presOf" srcId="{D55CA770-5BE5-4273-A9E6-5F64492B22B8}" destId="{0F76995C-CE46-4167-AAC2-E75751EB8413}" srcOrd="0" destOrd="0" presId="urn:microsoft.com/office/officeart/2005/8/layout/hProcess9"/>
    <dgm:cxn modelId="{D7015B7F-2014-44C9-AA32-F96EE0940C7E}" srcId="{D55CA770-5BE5-4273-A9E6-5F64492B22B8}" destId="{D993D760-2FC2-4A61-AEEE-017D90242824}" srcOrd="0" destOrd="0" parTransId="{B3A06F3E-4818-4FCA-8EBB-C2C55E620FDB}" sibTransId="{D24F06BD-C078-4BB5-AEAC-FF20AB1F9A6A}"/>
    <dgm:cxn modelId="{F42060B5-AD27-4213-8AC8-7ABA536361BE}" type="presOf" srcId="{80AD760A-5AE5-4062-A4AD-E9FB212C9473}" destId="{625792A6-9CCB-43A7-9084-7B59EBEC9E43}" srcOrd="0" destOrd="0" presId="urn:microsoft.com/office/officeart/2005/8/layout/hProcess9"/>
    <dgm:cxn modelId="{2A65450D-2DCF-4CF4-9076-6F7D60729196}" srcId="{D55CA770-5BE5-4273-A9E6-5F64492B22B8}" destId="{80AD760A-5AE5-4062-A4AD-E9FB212C9473}" srcOrd="2" destOrd="0" parTransId="{C2751D13-A1D1-412F-87A8-0A3B8F8F4A92}" sibTransId="{50BB9444-672A-4DD5-AF1A-FB6D8621353C}"/>
    <dgm:cxn modelId="{8D25ACA1-8552-493D-B877-AFDF3928E59D}" type="presOf" srcId="{D993D760-2FC2-4A61-AEEE-017D90242824}" destId="{FD94128A-E3EF-4A09-899C-E01C7929B2E9}" srcOrd="0" destOrd="0" presId="urn:microsoft.com/office/officeart/2005/8/layout/hProcess9"/>
    <dgm:cxn modelId="{3E3237CE-2D3B-4D70-9723-966E34C091D3}" srcId="{D55CA770-5BE5-4273-A9E6-5F64492B22B8}" destId="{62A319E4-360E-4F37-952E-3B806E02FC36}" srcOrd="1" destOrd="0" parTransId="{0989CB7F-621F-46C0-BE01-5E90CA4175B4}" sibTransId="{EFAAAB0E-1950-423D-B799-CE1A78F24DE0}"/>
    <dgm:cxn modelId="{47A93033-2D5C-4AC5-BFE8-49F9D4600C6C}" type="presOf" srcId="{62A319E4-360E-4F37-952E-3B806E02FC36}" destId="{CB8782BC-53AD-4F6B-A26B-DC873841F339}" srcOrd="0" destOrd="0" presId="urn:microsoft.com/office/officeart/2005/8/layout/hProcess9"/>
    <dgm:cxn modelId="{FE60CB96-6643-401B-8E4F-89C8E7A32989}" type="presParOf" srcId="{0F76995C-CE46-4167-AAC2-E75751EB8413}" destId="{7031BEB1-74A0-4B10-9644-863F5ED81243}" srcOrd="0" destOrd="0" presId="urn:microsoft.com/office/officeart/2005/8/layout/hProcess9"/>
    <dgm:cxn modelId="{6685BE32-8F97-4D11-B807-A89281E3AB41}" type="presParOf" srcId="{0F76995C-CE46-4167-AAC2-E75751EB8413}" destId="{347C929B-A329-4EBD-AD55-746207396CB9}" srcOrd="1" destOrd="0" presId="urn:microsoft.com/office/officeart/2005/8/layout/hProcess9"/>
    <dgm:cxn modelId="{CE324657-4152-48BB-AF9D-FA52C4DCF5B1}" type="presParOf" srcId="{347C929B-A329-4EBD-AD55-746207396CB9}" destId="{FD94128A-E3EF-4A09-899C-E01C7929B2E9}" srcOrd="0" destOrd="0" presId="urn:microsoft.com/office/officeart/2005/8/layout/hProcess9"/>
    <dgm:cxn modelId="{957A5210-0B57-4703-B369-3E58128BEE05}" type="presParOf" srcId="{347C929B-A329-4EBD-AD55-746207396CB9}" destId="{B51169DD-2327-4D27-AD02-B34780D4E47D}" srcOrd="1" destOrd="0" presId="urn:microsoft.com/office/officeart/2005/8/layout/hProcess9"/>
    <dgm:cxn modelId="{FB27D404-F1E8-4E19-9550-BAE53FED85EC}" type="presParOf" srcId="{347C929B-A329-4EBD-AD55-746207396CB9}" destId="{CB8782BC-53AD-4F6B-A26B-DC873841F339}" srcOrd="2" destOrd="0" presId="urn:microsoft.com/office/officeart/2005/8/layout/hProcess9"/>
    <dgm:cxn modelId="{2A33467A-504D-491D-851B-A200DD4E0B27}" type="presParOf" srcId="{347C929B-A329-4EBD-AD55-746207396CB9}" destId="{FEDE799C-C618-4CA8-9B65-78142233D2EE}" srcOrd="3" destOrd="0" presId="urn:microsoft.com/office/officeart/2005/8/layout/hProcess9"/>
    <dgm:cxn modelId="{23573F6C-AA42-481D-986F-F99EEE05504C}" type="presParOf" srcId="{347C929B-A329-4EBD-AD55-746207396CB9}" destId="{625792A6-9CCB-43A7-9084-7B59EBEC9E4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75AF356-ACF7-4413-891A-CB2358571C08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2C72BC7-528C-40DC-ADBC-8F31AF62BA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医院名称组合-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48355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 spc="100" baseline="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4579-B4CA-40C0-BAED-16BD4FE5533D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935B1-F5C7-4A93-8928-FB323E8853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915F7-1148-47CD-AEE7-70D0A06925C1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FCA6C-5D55-4682-B5FD-940DCE5C5F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F86B-6803-4726-9B75-4D4EA799A285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677C-9F44-4516-9D2C-B557A7D051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微信图片_20171109092459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457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 txBox="1">
            <a:spLocks/>
          </p:cNvSpPr>
          <p:nvPr userDrawn="1"/>
        </p:nvSpPr>
        <p:spPr>
          <a:xfrm>
            <a:off x="642938" y="214313"/>
            <a:ext cx="2500312" cy="357187"/>
          </a:xfrm>
          <a:prstGeom prst="rect">
            <a:avLst/>
          </a:prstGeom>
        </p:spPr>
        <p:txBody>
          <a:bodyPr anchor="ctr">
            <a:normAutofit fontScale="55000" lnSpcReduction="20000"/>
          </a:bodyPr>
          <a:lstStyle>
            <a:lvl1pPr algn="l"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zh-CN" sz="3800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/</a:t>
            </a:r>
            <a:r>
              <a:rPr lang="zh-CN" altLang="en-US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itchFamily="34" charset="-122"/>
                <a:ea typeface="微软雅黑 Light" pitchFamily="34" charset="-122"/>
                <a:cs typeface="+mj-cs"/>
              </a:rPr>
              <a:t>一切从了解自己开始</a:t>
            </a:r>
            <a:endParaRPr lang="zh-CN" altLang="en-US" sz="29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itchFamily="34" charset="-122"/>
              <a:ea typeface="微软雅黑 Light" pitchFamily="34" charset="-122"/>
              <a:cs typeface="+mj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143932" cy="1143000"/>
          </a:xfrm>
        </p:spPr>
        <p:txBody>
          <a:bodyPr/>
          <a:lstStyle>
            <a:lvl1pPr algn="l">
              <a:defRPr spc="500" baseline="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2143116"/>
            <a:ext cx="8115328" cy="3983047"/>
          </a:xfrm>
        </p:spPr>
        <p:txBody>
          <a:bodyPr/>
          <a:lstStyle>
            <a:lvl1pPr>
              <a:defRPr>
                <a:latin typeface="微软雅黑 Light" pitchFamily="34" charset="-122"/>
                <a:ea typeface="微软雅黑 Light" pitchFamily="34" charset="-122"/>
              </a:defRPr>
            </a:lvl1pPr>
            <a:lvl2pPr>
              <a:defRPr>
                <a:latin typeface="微软雅黑 Light" pitchFamily="34" charset="-122"/>
                <a:ea typeface="微软雅黑 Light" pitchFamily="34" charset="-122"/>
              </a:defRPr>
            </a:lvl2pPr>
            <a:lvl3pPr>
              <a:defRPr>
                <a:latin typeface="微软雅黑 Light" pitchFamily="34" charset="-122"/>
                <a:ea typeface="微软雅黑 Light" pitchFamily="34" charset="-122"/>
              </a:defRPr>
            </a:lvl3pPr>
            <a:lvl4pPr>
              <a:defRPr>
                <a:latin typeface="微软雅黑 Light" pitchFamily="34" charset="-122"/>
                <a:ea typeface="微软雅黑 Light" pitchFamily="34" charset="-122"/>
              </a:defRPr>
            </a:lvl4pPr>
            <a:lvl5pPr>
              <a:defRPr>
                <a:latin typeface="微软雅黑 Light" pitchFamily="34" charset="-122"/>
                <a:ea typeface="微软雅黑 Light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0060C-1B33-4AEB-8632-627E13AAFE75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282CE-B446-422F-93EB-93D6CF6ECF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AF7B-D6F2-4CC1-BF83-5C07075EF250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FC2EB-3DCE-4FD4-9FBC-CE0C887AEF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8" descr="微信图片_20171109092459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457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 txBox="1">
            <a:spLocks/>
          </p:cNvSpPr>
          <p:nvPr userDrawn="1"/>
        </p:nvSpPr>
        <p:spPr>
          <a:xfrm>
            <a:off x="642938" y="214313"/>
            <a:ext cx="2500312" cy="357187"/>
          </a:xfrm>
          <a:prstGeom prst="rect">
            <a:avLst/>
          </a:prstGeom>
        </p:spPr>
        <p:txBody>
          <a:bodyPr anchor="ctr">
            <a:normAutofit fontScale="55000" lnSpcReduction="20000"/>
          </a:bodyPr>
          <a:lstStyle>
            <a:lvl1pPr algn="l"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zh-CN" sz="3800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/</a:t>
            </a:r>
            <a:r>
              <a:rPr lang="zh-CN" altLang="en-US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itchFamily="34" charset="-122"/>
                <a:ea typeface="微软雅黑 Light" pitchFamily="34" charset="-122"/>
                <a:cs typeface="+mj-cs"/>
              </a:rPr>
              <a:t>一切从了解自己开始</a:t>
            </a:r>
            <a:endParaRPr lang="zh-CN" altLang="en-US" sz="29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itchFamily="34" charset="-122"/>
              <a:ea typeface="微软雅黑 Light" pitchFamily="34" charset="-122"/>
              <a:cs typeface="+mj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43932" cy="857248"/>
          </a:xfrm>
        </p:spPr>
        <p:txBody>
          <a:bodyPr/>
          <a:lstStyle>
            <a:lvl1pPr algn="l">
              <a:defRPr spc="500" baseline="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微软雅黑 Light" pitchFamily="34" charset="-122"/>
                <a:ea typeface="微软雅黑 Light" pitchFamily="34" charset="-122"/>
              </a:defRPr>
            </a:lvl1pPr>
            <a:lvl2pPr>
              <a:defRPr sz="2400">
                <a:latin typeface="微软雅黑 Light" pitchFamily="34" charset="-122"/>
                <a:ea typeface="微软雅黑 Light" pitchFamily="34" charset="-122"/>
              </a:defRPr>
            </a:lvl2pPr>
            <a:lvl3pPr>
              <a:defRPr sz="2000">
                <a:latin typeface="微软雅黑 Light" pitchFamily="34" charset="-122"/>
                <a:ea typeface="微软雅黑 Light" pitchFamily="34" charset="-122"/>
              </a:defRPr>
            </a:lvl3pPr>
            <a:lvl4pPr>
              <a:defRPr sz="1800">
                <a:latin typeface="微软雅黑 Light" pitchFamily="34" charset="-122"/>
                <a:ea typeface="微软雅黑 Light" pitchFamily="34" charset="-122"/>
              </a:defRPr>
            </a:lvl4pPr>
            <a:lvl5pPr>
              <a:defRPr sz="1800">
                <a:latin typeface="微软雅黑 Light" pitchFamily="34" charset="-122"/>
                <a:ea typeface="微软雅黑 Light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微软雅黑 Light" pitchFamily="34" charset="-122"/>
                <a:ea typeface="微软雅黑 Light" pitchFamily="34" charset="-122"/>
              </a:defRPr>
            </a:lvl1pPr>
            <a:lvl2pPr>
              <a:defRPr sz="2400">
                <a:latin typeface="微软雅黑 Light" pitchFamily="34" charset="-122"/>
                <a:ea typeface="微软雅黑 Light" pitchFamily="34" charset="-122"/>
              </a:defRPr>
            </a:lvl2pPr>
            <a:lvl3pPr>
              <a:defRPr sz="2000">
                <a:latin typeface="微软雅黑 Light" pitchFamily="34" charset="-122"/>
                <a:ea typeface="微软雅黑 Light" pitchFamily="34" charset="-122"/>
              </a:defRPr>
            </a:lvl3pPr>
            <a:lvl4pPr>
              <a:defRPr sz="1800">
                <a:latin typeface="微软雅黑 Light" pitchFamily="34" charset="-122"/>
                <a:ea typeface="微软雅黑 Light" pitchFamily="34" charset="-122"/>
              </a:defRPr>
            </a:lvl4pPr>
            <a:lvl5pPr>
              <a:defRPr sz="1800">
                <a:latin typeface="微软雅黑 Light" pitchFamily="34" charset="-122"/>
                <a:ea typeface="微软雅黑 Light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204A-6C58-4A4A-A76E-448946717382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CBDF-E73B-480F-B542-4F63A71002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324E7-9086-4C62-948D-B25BA4E4A2FA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1D9F-3675-4DC7-B5E9-54B9E50063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7462-C5A2-4BCC-A14B-4A989CB820D2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CEFE-6E93-402E-B8CB-7BF7AD50DA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5C12-9904-4230-A24B-084B5B1F3A52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342B6-87EB-4F38-818A-FE51D00121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6E378-7112-4747-935A-AC5322FE87FA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A771F-D028-4A02-82C0-D8D19F22F4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4A79D-990A-4743-852C-F1332919AF57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33887-CADB-4EDB-AC26-5E952EF1D2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303E75-8772-4EEB-9773-67E2A383ECB5}" type="datetimeFigureOut">
              <a:rPr lang="zh-CN" altLang="en-US"/>
              <a:pPr>
                <a:defRPr/>
              </a:pPr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8AF267-8F09-4AA5-A202-ABB83AF4B7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188" y="908050"/>
            <a:ext cx="8072437" cy="185737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zh-CN" sz="3600" b="1" smtClean="0">
                <a:solidFill>
                  <a:srgbClr val="404040"/>
                </a:solidFill>
                <a:latin typeface="微软雅黑 Light"/>
                <a:ea typeface="微软雅黑 Light"/>
                <a:cs typeface="微软雅黑 Light"/>
              </a:rPr>
              <a:t>《</a:t>
            </a:r>
            <a:r>
              <a:rPr lang="zh-CN" altLang="en-US" sz="3600" b="1" smtClean="0">
                <a:solidFill>
                  <a:srgbClr val="404040"/>
                </a:solidFill>
                <a:latin typeface="微软雅黑 Light"/>
                <a:ea typeface="微软雅黑 Light"/>
                <a:cs typeface="微软雅黑 Light"/>
              </a:rPr>
              <a:t>用智慧和汗水铺就灿烂的人生轨迹</a:t>
            </a:r>
            <a:r>
              <a:rPr lang="en-US" altLang="zh-CN" sz="3600" b="1" smtClean="0">
                <a:solidFill>
                  <a:srgbClr val="404040"/>
                </a:solidFill>
                <a:latin typeface="微软雅黑 Light"/>
                <a:ea typeface="微软雅黑 Light"/>
                <a:cs typeface="微软雅黑 Light"/>
              </a:rPr>
              <a:t>》</a:t>
            </a:r>
            <a:br>
              <a:rPr lang="en-US" altLang="zh-CN" sz="3600" b="1" smtClean="0">
                <a:solidFill>
                  <a:srgbClr val="404040"/>
                </a:solidFill>
                <a:latin typeface="微软雅黑 Light"/>
                <a:ea typeface="微软雅黑 Light"/>
                <a:cs typeface="微软雅黑 Light"/>
              </a:rPr>
            </a:br>
            <a:r>
              <a:rPr lang="en-US" altLang="zh-CN" sz="3600" b="1" smtClean="0">
                <a:solidFill>
                  <a:srgbClr val="404040"/>
                </a:solidFill>
                <a:latin typeface="微软雅黑 Light"/>
                <a:ea typeface="微软雅黑 Light"/>
                <a:cs typeface="微软雅黑 Light"/>
              </a:rPr>
              <a:t> </a:t>
            </a:r>
            <a:r>
              <a:rPr lang="zh-CN" altLang="en-US" sz="6600" b="1" smtClean="0">
                <a:solidFill>
                  <a:srgbClr val="E46C0A"/>
                </a:solidFill>
              </a:rPr>
              <a:t>了解自己  拥抱职业</a:t>
            </a:r>
            <a:endParaRPr lang="zh-CN" altLang="en-US" sz="4300" b="1" smtClean="0">
              <a:solidFill>
                <a:srgbClr val="404040"/>
              </a:solidFill>
              <a:latin typeface="微软雅黑 Light"/>
              <a:ea typeface="微软雅黑 Light"/>
              <a:cs typeface="微软雅黑 Light"/>
            </a:endParaRPr>
          </a:p>
        </p:txBody>
      </p:sp>
      <p:sp>
        <p:nvSpPr>
          <p:cNvPr id="14338" name="副标题 2"/>
          <p:cNvSpPr>
            <a:spLocks noGrp="1"/>
          </p:cNvSpPr>
          <p:nvPr>
            <p:ph type="subTitle" idx="1"/>
          </p:nvPr>
        </p:nvSpPr>
        <p:spPr>
          <a:xfrm>
            <a:off x="0" y="3573463"/>
            <a:ext cx="3571875" cy="244792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zh-CN" altLang="en-US" sz="2800" b="1" smtClean="0">
                <a:solidFill>
                  <a:srgbClr val="595959"/>
                </a:solidFill>
                <a:latin typeface="微软雅黑 Light"/>
                <a:ea typeface="微软雅黑 Light"/>
                <a:cs typeface="微软雅黑 Light"/>
              </a:rPr>
              <a:t>妇产科主任医师  </a:t>
            </a:r>
          </a:p>
          <a:p>
            <a:pPr algn="l" eaLnBrk="1" hangingPunct="1">
              <a:lnSpc>
                <a:spcPct val="90000"/>
              </a:lnSpc>
            </a:pPr>
            <a:r>
              <a:rPr lang="zh-CN" altLang="en-US" sz="2800" b="1" smtClean="0">
                <a:solidFill>
                  <a:srgbClr val="595959"/>
                </a:solidFill>
                <a:latin typeface="微软雅黑 Light"/>
                <a:ea typeface="微软雅黑 Light"/>
                <a:cs typeface="微软雅黑 Light"/>
              </a:rPr>
              <a:t>赣南医学院客座教授</a:t>
            </a:r>
          </a:p>
          <a:p>
            <a:pPr algn="l" eaLnBrk="1" hangingPunct="1">
              <a:lnSpc>
                <a:spcPct val="90000"/>
              </a:lnSpc>
            </a:pPr>
            <a:r>
              <a:rPr lang="zh-CN" altLang="en-US" sz="2800" b="1" smtClean="0">
                <a:solidFill>
                  <a:srgbClr val="595959"/>
                </a:solidFill>
                <a:latin typeface="微软雅黑 Light"/>
                <a:ea typeface="微软雅黑 Light"/>
                <a:cs typeface="微软雅黑 Light"/>
              </a:rPr>
              <a:t>政府特殊津贴专家：   </a:t>
            </a:r>
          </a:p>
          <a:p>
            <a:pPr algn="l" eaLnBrk="1" hangingPunct="1">
              <a:lnSpc>
                <a:spcPct val="90000"/>
              </a:lnSpc>
            </a:pPr>
            <a:endParaRPr lang="zh-CN" altLang="en-US" sz="2800" b="1" smtClean="0">
              <a:solidFill>
                <a:srgbClr val="595959"/>
              </a:solidFill>
              <a:latin typeface="微软雅黑 Light"/>
              <a:ea typeface="微软雅黑 Light"/>
              <a:cs typeface="微软雅黑 Light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800" b="1" smtClean="0">
                <a:solidFill>
                  <a:srgbClr val="595959"/>
                </a:solidFill>
                <a:latin typeface="微软雅黑 Light"/>
                <a:ea typeface="微软雅黑 Light"/>
                <a:cs typeface="微软雅黑 Light"/>
              </a:rPr>
              <a:t>      谢勤英</a:t>
            </a:r>
          </a:p>
        </p:txBody>
      </p:sp>
      <p:pic>
        <p:nvPicPr>
          <p:cNvPr id="14339" name="Picture 7" descr="b6561628ff6941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068638"/>
            <a:ext cx="5472113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549275"/>
            <a:ext cx="8229600" cy="5903913"/>
          </a:xfrm>
        </p:spPr>
        <p:txBody>
          <a:bodyPr/>
          <a:lstStyle/>
          <a:p>
            <a:r>
              <a:rPr lang="zh-CN" altLang="en-US" smtClean="0"/>
              <a:t>培养自己</a:t>
            </a:r>
          </a:p>
          <a:p>
            <a:r>
              <a:rPr lang="zh-CN" altLang="en-US" smtClean="0"/>
              <a:t>永远年轻</a:t>
            </a:r>
          </a:p>
          <a:p>
            <a:r>
              <a:rPr lang="zh-CN" altLang="en-US" smtClean="0"/>
              <a:t>成事成才从何始</a:t>
            </a:r>
          </a:p>
          <a:p>
            <a:r>
              <a:rPr lang="zh-CN" altLang="en-US" smtClean="0"/>
              <a:t>苦练基本功</a:t>
            </a:r>
          </a:p>
          <a:p>
            <a:r>
              <a:rPr lang="zh-CN" altLang="en-US" smtClean="0"/>
              <a:t>聪明人也善于下笨功夫</a:t>
            </a:r>
          </a:p>
          <a:p>
            <a:r>
              <a:rPr lang="zh-CN" altLang="en-US" smtClean="0"/>
              <a:t>年轻是铁，团结成钢</a:t>
            </a:r>
          </a:p>
          <a:p>
            <a:r>
              <a:rPr lang="zh-CN" altLang="en-US" smtClean="0"/>
              <a:t>一生干成一件漂亮的事情</a:t>
            </a:r>
          </a:p>
          <a:p>
            <a:r>
              <a:rPr lang="zh-CN" altLang="en-US" smtClean="0"/>
              <a:t>艰难长意志，挫折促进步</a:t>
            </a:r>
          </a:p>
          <a:p>
            <a:r>
              <a:rPr lang="zh-CN" altLang="en-US" smtClean="0"/>
              <a:t>坚持的力量</a:t>
            </a:r>
          </a:p>
          <a:p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r>
              <a:rPr lang="zh-CN" altLang="en-US" smtClean="0"/>
              <a:t>井冈山精神</a:t>
            </a:r>
          </a:p>
          <a:p>
            <a:r>
              <a:rPr lang="zh-CN" altLang="en-US" smtClean="0"/>
              <a:t>长征精神</a:t>
            </a:r>
          </a:p>
          <a:p>
            <a:r>
              <a:rPr lang="zh-CN" altLang="en-US" smtClean="0"/>
              <a:t>苏区精神</a:t>
            </a:r>
          </a:p>
          <a:p>
            <a:r>
              <a:rPr lang="zh-CN" altLang="en-US" smtClean="0"/>
              <a:t>团队精神</a:t>
            </a:r>
          </a:p>
          <a:p>
            <a:pPr>
              <a:buFont typeface="Arial" charset="0"/>
              <a:buNone/>
            </a:pPr>
            <a:endParaRPr lang="zh-CN" altLang="en-US" smtClean="0"/>
          </a:p>
          <a:p>
            <a:endParaRPr lang="zh-CN" altLang="en-US" smtClean="0"/>
          </a:p>
        </p:txBody>
      </p:sp>
      <p:pic>
        <p:nvPicPr>
          <p:cNvPr id="19459" name="Picture 5" descr="fc73abb21fd7e1c8-e264c3ef1a7e0938-040afe287e7cb851a1887a15034ecd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209800"/>
            <a:ext cx="62277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143875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smtClean="0"/>
              <a:t/>
            </a:r>
            <a:br>
              <a:rPr lang="zh-CN" altLang="en-US" sz="4000" smtClean="0"/>
            </a:br>
            <a:r>
              <a:rPr lang="zh-CN" altLang="en-US" sz="4000" smtClean="0"/>
              <a:t/>
            </a:r>
            <a:br>
              <a:rPr lang="zh-CN" altLang="en-US" sz="4000" smtClean="0"/>
            </a:br>
            <a:endParaRPr lang="zh-CN" altLang="en-US" sz="4000" smtClean="0"/>
          </a:p>
        </p:txBody>
      </p:sp>
      <p:pic>
        <p:nvPicPr>
          <p:cNvPr id="20482" name="Picture 4" descr="2a0e73ec9f8eca7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2538413"/>
            <a:ext cx="471646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250825" y="1484313"/>
            <a:ext cx="3600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白求恩精神</a:t>
            </a:r>
            <a:br>
              <a:rPr lang="zh-CN" altLang="en-US" sz="3600"/>
            </a:br>
            <a:r>
              <a:rPr lang="zh-CN" altLang="en-US" sz="3600"/>
              <a:t/>
            </a:r>
            <a:br>
              <a:rPr lang="zh-CN" altLang="en-US" sz="3600"/>
            </a:br>
            <a:r>
              <a:rPr lang="zh-CN" altLang="en-US" sz="3600"/>
              <a:t>中国医疗队精神</a:t>
            </a:r>
            <a:br>
              <a:rPr lang="zh-CN" altLang="en-US" sz="3600"/>
            </a:br>
            <a:r>
              <a:rPr lang="zh-CN" altLang="en-US" sz="3600"/>
              <a:t/>
            </a:r>
            <a:br>
              <a:rPr lang="zh-CN" altLang="en-US" sz="3600"/>
            </a:br>
            <a:endParaRPr lang="zh-CN" altLang="en-US" sz="360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/>
              <a:t>毛泽东思想</a:t>
            </a:r>
          </a:p>
        </p:txBody>
      </p:sp>
      <p:sp>
        <p:nvSpPr>
          <p:cNvPr id="5" name="流程图: 联系 4"/>
          <p:cNvSpPr/>
          <p:nvPr/>
        </p:nvSpPr>
        <p:spPr>
          <a:xfrm>
            <a:off x="900113" y="2133600"/>
            <a:ext cx="1785937" cy="15716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2565400"/>
            <a:ext cx="164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Calibri" pitchFamily="34" charset="0"/>
              </a:rPr>
              <a:t>实践论</a:t>
            </a:r>
          </a:p>
        </p:txBody>
      </p:sp>
      <p:sp>
        <p:nvSpPr>
          <p:cNvPr id="7" name="流程图: 联系 6"/>
          <p:cNvSpPr/>
          <p:nvPr/>
        </p:nvSpPr>
        <p:spPr>
          <a:xfrm>
            <a:off x="5651500" y="1412875"/>
            <a:ext cx="1785938" cy="15716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5940425" y="1916113"/>
            <a:ext cx="1931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Calibri" pitchFamily="34" charset="0"/>
              </a:rPr>
              <a:t>矛盾论</a:t>
            </a:r>
          </a:p>
        </p:txBody>
      </p:sp>
      <p:sp>
        <p:nvSpPr>
          <p:cNvPr id="9" name="流程图: 联系 8"/>
          <p:cNvSpPr/>
          <p:nvPr/>
        </p:nvSpPr>
        <p:spPr>
          <a:xfrm>
            <a:off x="1428750" y="4572000"/>
            <a:ext cx="1785938" cy="15716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00188" y="5072063"/>
            <a:ext cx="1643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2F2F2"/>
                </a:solidFill>
                <a:latin typeface="Calibri" pitchFamily="34" charset="0"/>
              </a:rPr>
              <a:t>认真二字</a:t>
            </a:r>
          </a:p>
        </p:txBody>
      </p:sp>
      <p:sp>
        <p:nvSpPr>
          <p:cNvPr id="11" name="流程图: 联系 10"/>
          <p:cNvSpPr/>
          <p:nvPr/>
        </p:nvSpPr>
        <p:spPr>
          <a:xfrm>
            <a:off x="6643688" y="3357563"/>
            <a:ext cx="1785937" cy="15716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42" name="TextBox 11"/>
          <p:cNvSpPr txBox="1">
            <a:spLocks noChangeArrowheads="1"/>
          </p:cNvSpPr>
          <p:nvPr/>
        </p:nvSpPr>
        <p:spPr bwMode="auto">
          <a:xfrm>
            <a:off x="6659563" y="3933825"/>
            <a:ext cx="2033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Calibri" pitchFamily="34" charset="0"/>
              </a:rPr>
              <a:t>   发言权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18438" grpId="0"/>
      <p:bldP spid="9" grpId="0" animBg="1"/>
      <p:bldP spid="10" grpId="0"/>
      <p:bldP spid="11" grpId="0" animBg="1"/>
      <p:bldP spid="184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4000500" cy="44291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mtClean="0"/>
              <a:t>共振现象</a:t>
            </a:r>
          </a:p>
        </p:txBody>
      </p:sp>
      <p:pic>
        <p:nvPicPr>
          <p:cNvPr id="22530" name="Picture 4" descr="u=1991805501,3414569943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268413"/>
            <a:ext cx="47879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4826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smtClean="0"/>
              <a:t>角度</a:t>
            </a:r>
          </a:p>
        </p:txBody>
      </p:sp>
      <p:pic>
        <p:nvPicPr>
          <p:cNvPr id="28674" name="内容占位符 3" descr="u=3623217208,2248382970&amp;fm=27&amp;gp=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341438"/>
            <a:ext cx="8304212" cy="5184775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9698" name="内容占位符 3" descr="u=3623217208,2248382970&amp;fm=27&amp;gp=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692150"/>
            <a:ext cx="8358188" cy="5872163"/>
          </a:xfr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4000" smtClean="0"/>
              <a:t>爱的伟大</a:t>
            </a:r>
          </a:p>
          <a:p>
            <a:r>
              <a:rPr lang="zh-CN" altLang="en-US" sz="4000" smtClean="0"/>
              <a:t>大爱做事：有</a:t>
            </a:r>
            <a:r>
              <a:rPr lang="zh-CN" altLang="en-US" sz="4000" u="sng" smtClean="0"/>
              <a:t>大爱</a:t>
            </a:r>
            <a:r>
              <a:rPr lang="zh-CN" altLang="en-US" sz="4000" smtClean="0"/>
              <a:t>才能成</a:t>
            </a:r>
            <a:r>
              <a:rPr lang="zh-CN" altLang="en-US" sz="4000" u="sng" smtClean="0"/>
              <a:t>大医</a:t>
            </a:r>
            <a:endParaRPr lang="zh-CN" altLang="en-US" sz="4000" smtClean="0"/>
          </a:p>
          <a:p>
            <a:r>
              <a:rPr lang="zh-CN" altLang="en-US" sz="4000" smtClean="0"/>
              <a:t>认识热爱</a:t>
            </a:r>
          </a:p>
          <a:p>
            <a:pPr>
              <a:buFont typeface="Arial" charset="0"/>
              <a:buNone/>
            </a:pPr>
            <a:endParaRPr lang="zh-CN" altLang="en-US" sz="4000" smtClean="0"/>
          </a:p>
        </p:txBody>
      </p:sp>
      <p:pic>
        <p:nvPicPr>
          <p:cNvPr id="30723" name="Picture 5" descr="fa7f0e770f56fc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3213100"/>
            <a:ext cx="51482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内容占位符 2"/>
          <p:cNvSpPr>
            <a:spLocks noGrp="1"/>
          </p:cNvSpPr>
          <p:nvPr>
            <p:ph idx="1"/>
          </p:nvPr>
        </p:nvSpPr>
        <p:spPr>
          <a:xfrm>
            <a:off x="611188" y="1700213"/>
            <a:ext cx="8115300" cy="4392612"/>
          </a:xfrm>
        </p:spPr>
        <p:txBody>
          <a:bodyPr/>
          <a:lstStyle/>
          <a:p>
            <a:pPr eaLnBrk="1" hangingPunct="1"/>
            <a:r>
              <a:rPr lang="en-US" altLang="zh-CN" smtClean="0">
                <a:latin typeface="微软雅黑 Light"/>
                <a:ea typeface="微软雅黑 Light"/>
                <a:cs typeface="微软雅黑 Light"/>
              </a:rPr>
              <a:t>1.</a:t>
            </a:r>
            <a:r>
              <a:rPr lang="zh-CN" altLang="en-US" smtClean="0">
                <a:latin typeface="微软雅黑 Light"/>
                <a:ea typeface="微软雅黑 Light"/>
                <a:cs typeface="微软雅黑 Light"/>
              </a:rPr>
              <a:t>医学是科学、宗教、哲学</a:t>
            </a:r>
          </a:p>
          <a:p>
            <a:pPr eaLnBrk="1" hangingPunct="1"/>
            <a:r>
              <a:rPr lang="en-US" altLang="zh-CN" smtClean="0">
                <a:latin typeface="微软雅黑 Light"/>
                <a:ea typeface="微软雅黑 Light"/>
                <a:cs typeface="微软雅黑 Light"/>
              </a:rPr>
              <a:t>2.</a:t>
            </a:r>
            <a:r>
              <a:rPr lang="zh-CN" altLang="en-US" smtClean="0">
                <a:latin typeface="微软雅黑 Light"/>
                <a:ea typeface="微软雅黑 Light"/>
                <a:cs typeface="微软雅黑 Light"/>
              </a:rPr>
              <a:t>医学的整合、整体性</a:t>
            </a:r>
            <a:endParaRPr lang="en-US" altLang="zh-CN" smtClean="0">
              <a:latin typeface="微软雅黑 Light"/>
              <a:ea typeface="微软雅黑 Light"/>
              <a:cs typeface="微软雅黑 Light"/>
            </a:endParaRPr>
          </a:p>
          <a:p>
            <a:pPr eaLnBrk="1" hangingPunct="1"/>
            <a:r>
              <a:rPr lang="en-US" altLang="zh-CN" smtClean="0">
                <a:latin typeface="微软雅黑 Light"/>
                <a:ea typeface="微软雅黑 Light"/>
                <a:cs typeface="微软雅黑 Light"/>
              </a:rPr>
              <a:t>3.</a:t>
            </a:r>
            <a:r>
              <a:rPr lang="zh-CN" altLang="en-US" smtClean="0">
                <a:latin typeface="微软雅黑 Light"/>
                <a:ea typeface="微软雅黑 Light"/>
                <a:cs typeface="微软雅黑 Light"/>
              </a:rPr>
              <a:t>医学与文化</a:t>
            </a:r>
          </a:p>
          <a:p>
            <a:pPr eaLnBrk="1" hangingPunct="1"/>
            <a:r>
              <a:rPr lang="en-US" altLang="zh-CN" smtClean="0">
                <a:latin typeface="微软雅黑 Light"/>
                <a:ea typeface="微软雅黑 Light"/>
                <a:cs typeface="微软雅黑 Light"/>
              </a:rPr>
              <a:t>4.</a:t>
            </a:r>
            <a:r>
              <a:rPr lang="zh-CN" altLang="en-US" smtClean="0">
                <a:latin typeface="微软雅黑 Light"/>
                <a:ea typeface="微软雅黑 Light"/>
                <a:cs typeface="微软雅黑 Light"/>
              </a:rPr>
              <a:t>医学是不确定的科学，因为疾病的不确   定性和多变性</a:t>
            </a:r>
          </a:p>
        </p:txBody>
      </p:sp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39750" y="765175"/>
            <a:ext cx="6192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学习、实践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2"/>
          <p:cNvSpPr>
            <a:spLocks noGrp="1"/>
          </p:cNvSpPr>
          <p:nvPr>
            <p:ph idx="1"/>
          </p:nvPr>
        </p:nvSpPr>
        <p:spPr>
          <a:xfrm>
            <a:off x="539750" y="908050"/>
            <a:ext cx="8115300" cy="5208588"/>
          </a:xfrm>
        </p:spPr>
        <p:txBody>
          <a:bodyPr/>
          <a:lstStyle/>
          <a:p>
            <a:pPr eaLnBrk="1" hangingPunct="1"/>
            <a:r>
              <a:rPr lang="en-US" altLang="zh-CN" sz="2800" smtClean="0">
                <a:latin typeface="微软雅黑 Light"/>
                <a:ea typeface="微软雅黑 Light"/>
                <a:cs typeface="微软雅黑 Light"/>
              </a:rPr>
              <a:t>1.</a:t>
            </a:r>
            <a:r>
              <a:rPr lang="zh-CN" altLang="en-US" sz="2800" smtClean="0">
                <a:latin typeface="微软雅黑 Light"/>
                <a:ea typeface="微软雅黑 Light"/>
                <a:cs typeface="微软雅黑 Light"/>
              </a:rPr>
              <a:t>医生的</a:t>
            </a:r>
            <a:r>
              <a:rPr lang="zh-CN" altLang="en-US" sz="2800" u="sng" smtClean="0">
                <a:latin typeface="微软雅黑 Light"/>
                <a:ea typeface="微软雅黑 Light"/>
                <a:cs typeface="微软雅黑 Light"/>
              </a:rPr>
              <a:t>天职</a:t>
            </a:r>
            <a:r>
              <a:rPr lang="zh-CN" altLang="en-US" sz="2800" smtClean="0">
                <a:latin typeface="微软雅黑 Light"/>
                <a:ea typeface="微软雅黑 Light"/>
                <a:cs typeface="微软雅黑 Light"/>
              </a:rPr>
              <a:t>就是</a:t>
            </a:r>
            <a:r>
              <a:rPr lang="zh-CN" altLang="en-US" sz="2800" u="sng" smtClean="0">
                <a:latin typeface="微软雅黑 Light"/>
                <a:ea typeface="微软雅黑 Light"/>
                <a:cs typeface="微软雅黑 Light"/>
              </a:rPr>
              <a:t>救伤扶病</a:t>
            </a:r>
          </a:p>
          <a:p>
            <a:pPr eaLnBrk="1" hangingPunct="1"/>
            <a:r>
              <a:rPr lang="en-US" altLang="zh-CN" sz="2800" smtClean="0">
                <a:latin typeface="微软雅黑 Light"/>
                <a:ea typeface="微软雅黑 Light"/>
                <a:cs typeface="微软雅黑 Light"/>
              </a:rPr>
              <a:t>2.</a:t>
            </a:r>
            <a:r>
              <a:rPr lang="zh-CN" altLang="en-US" sz="2800" smtClean="0">
                <a:latin typeface="微软雅黑 Light"/>
                <a:ea typeface="微软雅黑 Light"/>
                <a:cs typeface="微软雅黑 Light"/>
              </a:rPr>
              <a:t>医生应该是心地善良、平静、责任、担当</a:t>
            </a:r>
          </a:p>
          <a:p>
            <a:pPr eaLnBrk="1" hangingPunct="1"/>
            <a:r>
              <a:rPr lang="en-US" altLang="zh-CN" sz="2800" smtClean="0">
                <a:latin typeface="微软雅黑 Light"/>
                <a:ea typeface="微软雅黑 Light"/>
                <a:cs typeface="微软雅黑 Light"/>
              </a:rPr>
              <a:t>3.</a:t>
            </a:r>
            <a:r>
              <a:rPr lang="zh-CN" altLang="en-US" sz="2800" smtClean="0">
                <a:latin typeface="微软雅黑 Light"/>
                <a:ea typeface="微软雅黑 Light"/>
                <a:cs typeface="微软雅黑 Light"/>
              </a:rPr>
              <a:t>医生的一言一行对病人多么重要</a:t>
            </a:r>
          </a:p>
          <a:p>
            <a:pPr eaLnBrk="1" hangingPunct="1"/>
            <a:r>
              <a:rPr lang="en-US" altLang="zh-CN" sz="2800" smtClean="0">
                <a:latin typeface="微软雅黑 Light"/>
                <a:ea typeface="微软雅黑 Light"/>
                <a:cs typeface="微软雅黑 Light"/>
              </a:rPr>
              <a:t>4.</a:t>
            </a:r>
            <a:r>
              <a:rPr lang="zh-CN" altLang="en-US" sz="2800" smtClean="0">
                <a:latin typeface="微软雅黑 Light"/>
                <a:ea typeface="微软雅黑 Light"/>
                <a:cs typeface="微软雅黑 Light"/>
              </a:rPr>
              <a:t>医生仁爱、仁心、仁术的光辉形象</a:t>
            </a:r>
          </a:p>
        </p:txBody>
      </p:sp>
      <p:pic>
        <p:nvPicPr>
          <p:cNvPr id="32770" name="Picture 5" descr="5f16173ad1d1a4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141663"/>
            <a:ext cx="7092950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 idx="4294967295"/>
          </p:nvPr>
        </p:nvSpPr>
        <p:spPr>
          <a:xfrm>
            <a:off x="323850" y="404813"/>
            <a:ext cx="8143875" cy="2714625"/>
          </a:xfrm>
        </p:spPr>
        <p:txBody>
          <a:bodyPr/>
          <a:lstStyle/>
          <a:p>
            <a:pPr algn="l" eaLnBrk="1" hangingPunct="1"/>
            <a:r>
              <a:rPr lang="zh-CN" altLang="en-US" sz="4000" smtClean="0">
                <a:latin typeface="微软雅黑 Light"/>
                <a:ea typeface="微软雅黑 Light"/>
                <a:cs typeface="微软雅黑 Light"/>
              </a:rPr>
              <a:t>首先将</a:t>
            </a:r>
            <a:r>
              <a:rPr lang="zh-CN" altLang="en-US" sz="4000" smtClean="0"/>
              <a:t>：</a:t>
            </a:r>
            <a:r>
              <a:rPr lang="en-US" altLang="zh-CN" sz="4000" smtClean="0"/>
              <a:t>《</a:t>
            </a:r>
            <a:r>
              <a:rPr lang="zh-CN" altLang="en-US" sz="4000" smtClean="0"/>
              <a:t>生命序曲</a:t>
            </a:r>
            <a:r>
              <a:rPr lang="en-US" altLang="zh-CN" sz="4000" smtClean="0"/>
              <a:t>——</a:t>
            </a:r>
            <a:r>
              <a:rPr lang="zh-CN" altLang="en-US" sz="4000" smtClean="0"/>
              <a:t>呵护生命的人</a:t>
            </a:r>
            <a:r>
              <a:rPr lang="en-US" altLang="zh-CN" sz="4000" smtClean="0"/>
              <a:t>》</a:t>
            </a:r>
            <a:r>
              <a:rPr lang="zh-CN" altLang="en-US" sz="4000" smtClean="0">
                <a:latin typeface="微软雅黑 Light"/>
                <a:ea typeface="微软雅黑 Light"/>
                <a:cs typeface="微软雅黑 Light"/>
              </a:rPr>
              <a:t>奉献给大家！</a:t>
            </a:r>
          </a:p>
        </p:txBody>
      </p:sp>
      <p:pic>
        <p:nvPicPr>
          <p:cNvPr id="15362" name="Picture 6" descr="560a86cfa5eb1dd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36838"/>
            <a:ext cx="91440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mtClean="0"/>
              <a:t>医生学会讲故事，讲一个个美美的故事</a:t>
            </a:r>
          </a:p>
          <a:p>
            <a:r>
              <a:rPr lang="zh-CN" altLang="en-US" smtClean="0"/>
              <a:t>医生和作家要结朋友</a:t>
            </a:r>
          </a:p>
          <a:p>
            <a:r>
              <a:rPr lang="zh-CN" altLang="en-US" smtClean="0"/>
              <a:t>医生净化人们的心灵</a:t>
            </a:r>
          </a:p>
          <a:p>
            <a:r>
              <a:rPr lang="zh-CN" altLang="en-US" smtClean="0"/>
              <a:t>用医学来提问，用文学来回答：清之清，浊之浊，生之巧，情之爱</a:t>
            </a:r>
          </a:p>
          <a:p>
            <a:r>
              <a:rPr lang="zh-CN" altLang="en-US" smtClean="0"/>
              <a:t>中医中药，文字文学，语言的精典、简练</a:t>
            </a:r>
          </a:p>
          <a:p>
            <a:r>
              <a:rPr lang="zh-CN" altLang="en-US" smtClean="0"/>
              <a:t>文字之美，文学之妙，散发医药之道</a:t>
            </a:r>
          </a:p>
          <a:p>
            <a:pPr>
              <a:buFont typeface="Arial" charset="0"/>
              <a:buNone/>
            </a:pPr>
            <a:endParaRPr lang="zh-CN" altLang="en-US" smtClean="0"/>
          </a:p>
        </p:txBody>
      </p:sp>
    </p:spTree>
  </p:cSld>
  <p:clrMapOvr>
    <a:masterClrMapping/>
  </p:clrMapOvr>
  <p:transition>
    <p:cut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9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8"/>
          <p:cNvSpPr txBox="1">
            <a:spLocks noChangeArrowheads="1"/>
          </p:cNvSpPr>
          <p:nvPr/>
        </p:nvSpPr>
        <p:spPr bwMode="auto">
          <a:xfrm>
            <a:off x="250825" y="3717925"/>
            <a:ext cx="71278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敬畏→生命→伟大</a:t>
            </a:r>
          </a:p>
          <a:p>
            <a:pPr>
              <a:spcBef>
                <a:spcPct val="50000"/>
              </a:spcBef>
            </a:pPr>
            <a:endParaRPr lang="zh-CN" altLang="en-US" sz="4000"/>
          </a:p>
          <a:p>
            <a:pPr>
              <a:spcBef>
                <a:spcPct val="50000"/>
              </a:spcBef>
            </a:pPr>
            <a:r>
              <a:rPr lang="zh-CN" altLang="en-US" sz="4000"/>
              <a:t>呵扶生命是崇高、神圣、平凡而又伟大的事业，无愧的事业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4"/>
          <p:cNvSpPr>
            <a:spLocks/>
          </p:cNvSpPr>
          <p:nvPr/>
        </p:nvSpPr>
        <p:spPr bwMode="auto">
          <a:xfrm>
            <a:off x="5003800" y="2060575"/>
            <a:ext cx="431800" cy="2376488"/>
          </a:xfrm>
          <a:prstGeom prst="leftBrace">
            <a:avLst>
              <a:gd name="adj1" fmla="val 458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2" name="Text Box 6"/>
          <p:cNvSpPr txBox="1">
            <a:spLocks noChangeArrowheads="1"/>
          </p:cNvSpPr>
          <p:nvPr/>
        </p:nvSpPr>
        <p:spPr bwMode="auto">
          <a:xfrm>
            <a:off x="684213" y="908050"/>
            <a:ext cx="489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病人是我们的老师</a:t>
            </a:r>
          </a:p>
        </p:txBody>
      </p:sp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755650" y="2565400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东西方文化、东西方医疗是一致的</a:t>
            </a: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5508625" y="2060575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西医强大</a:t>
            </a:r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5508625" y="2997200"/>
            <a:ext cx="30972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/>
              <a:t>中医伟大：天地合一、哲学、阴阳、孙子兵法、辨证论治</a:t>
            </a:r>
          </a:p>
        </p:txBody>
      </p:sp>
      <p:pic>
        <p:nvPicPr>
          <p:cNvPr id="35846" name="Picture 10" descr="U5958P841DT20110513112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81513"/>
            <a:ext cx="41402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5"/>
          <p:cNvSpPr txBox="1">
            <a:spLocks noChangeArrowheads="1"/>
          </p:cNvSpPr>
          <p:nvPr/>
        </p:nvSpPr>
        <p:spPr bwMode="auto">
          <a:xfrm>
            <a:off x="539750" y="9810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6866" name="AutoShape 6"/>
          <p:cNvSpPr>
            <a:spLocks/>
          </p:cNvSpPr>
          <p:nvPr/>
        </p:nvSpPr>
        <p:spPr bwMode="auto">
          <a:xfrm>
            <a:off x="539750" y="981075"/>
            <a:ext cx="287338" cy="4319588"/>
          </a:xfrm>
          <a:prstGeom prst="leftBrace">
            <a:avLst>
              <a:gd name="adj1" fmla="val 12527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971550" y="765175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梦想、理想</a:t>
            </a:r>
          </a:p>
        </p:txBody>
      </p:sp>
      <p:sp>
        <p:nvSpPr>
          <p:cNvPr id="36868" name="Text Box 8"/>
          <p:cNvSpPr txBox="1">
            <a:spLocks noChangeArrowheads="1"/>
          </p:cNvSpPr>
          <p:nvPr/>
        </p:nvSpPr>
        <p:spPr bwMode="auto">
          <a:xfrm>
            <a:off x="1042988" y="1700213"/>
            <a:ext cx="5543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坚定的信念</a:t>
            </a:r>
          </a:p>
        </p:txBody>
      </p:sp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1042988" y="2636838"/>
            <a:ext cx="3455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坚强的意志</a:t>
            </a:r>
          </a:p>
        </p:txBody>
      </p: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1042988" y="3500438"/>
            <a:ext cx="32400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思路决定出路</a:t>
            </a:r>
          </a:p>
        </p:txBody>
      </p:sp>
      <p:pic>
        <p:nvPicPr>
          <p:cNvPr id="36871" name="Picture 11" descr="u=1217508147,2033149021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9950" y="1268413"/>
            <a:ext cx="44640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11"/>
          <p:cNvSpPr txBox="1">
            <a:spLocks noChangeArrowheads="1"/>
          </p:cNvSpPr>
          <p:nvPr/>
        </p:nvSpPr>
        <p:spPr bwMode="auto">
          <a:xfrm>
            <a:off x="1116013" y="4365625"/>
            <a:ext cx="36004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/>
              <a:t>新高度</a:t>
            </a:r>
          </a:p>
          <a:p>
            <a:pPr>
              <a:spcBef>
                <a:spcPct val="50000"/>
              </a:spcBef>
            </a:pPr>
            <a:r>
              <a:rPr lang="zh-CN" altLang="en-US" sz="4000"/>
              <a:t>细节决定成败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8" descr="pic125611604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 Box 7"/>
          <p:cNvSpPr txBox="1">
            <a:spLocks noChangeArrowheads="1"/>
          </p:cNvSpPr>
          <p:nvPr/>
        </p:nvSpPr>
        <p:spPr bwMode="auto">
          <a:xfrm>
            <a:off x="684213" y="1052513"/>
            <a:ext cx="75612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/>
              <a:t>援非医疗学法语的故事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5"/>
          <p:cNvSpPr txBox="1">
            <a:spLocks noChangeArrowheads="1"/>
          </p:cNvSpPr>
          <p:nvPr/>
        </p:nvSpPr>
        <p:spPr bwMode="auto">
          <a:xfrm>
            <a:off x="755650" y="1125538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8914" name="Text Box 6"/>
          <p:cNvSpPr txBox="1">
            <a:spLocks noChangeArrowheads="1"/>
          </p:cNvSpPr>
          <p:nvPr/>
        </p:nvSpPr>
        <p:spPr bwMode="auto">
          <a:xfrm>
            <a:off x="250825" y="549275"/>
            <a:ext cx="8064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老子说：“上善若水，厚德载物”</a:t>
            </a:r>
          </a:p>
          <a:p>
            <a:pPr>
              <a:spcBef>
                <a:spcPct val="50000"/>
              </a:spcBef>
            </a:pPr>
            <a:r>
              <a:rPr lang="zh-CN" altLang="en-US" sz="3600"/>
              <a:t>浅谈</a:t>
            </a:r>
            <a:r>
              <a:rPr lang="en-US" altLang="zh-CN" sz="3600"/>
              <a:t>《</a:t>
            </a:r>
            <a:r>
              <a:rPr lang="zh-CN" altLang="en-US" sz="3600"/>
              <a:t>梦想的重量</a:t>
            </a:r>
            <a:r>
              <a:rPr lang="en-US" altLang="zh-CN" sz="3600"/>
              <a:t>》</a:t>
            </a:r>
            <a:r>
              <a:rPr lang="zh-CN" altLang="en-US" sz="3600"/>
              <a:t>一书</a:t>
            </a:r>
          </a:p>
          <a:p>
            <a:pPr>
              <a:spcBef>
                <a:spcPct val="50000"/>
              </a:spcBef>
            </a:pPr>
            <a:r>
              <a:rPr lang="zh-CN" altLang="en-US" sz="3600"/>
              <a:t>我的人生格言：希望是生命的曙光，行动是希望的翅膀。</a:t>
            </a:r>
          </a:p>
        </p:txBody>
      </p:sp>
      <p:pic>
        <p:nvPicPr>
          <p:cNvPr id="38915" name="Picture 7" descr="QQ截图20150312170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284538"/>
            <a:ext cx="3635375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建议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14348" y="1357298"/>
          <a:ext cx="8115300" cy="398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288925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zh-CN" altLang="en-US" smtClean="0"/>
              <a:t> </a:t>
            </a:r>
            <a:r>
              <a:rPr lang="zh-CN" altLang="en-US" b="1" smtClean="0"/>
              <a:t>和谐颂</a:t>
            </a:r>
            <a:r>
              <a:rPr lang="zh-CN" altLang="en-US" smtClean="0"/>
              <a:t>：人生平常，吃饭穿衣，</a:t>
            </a:r>
          </a:p>
          <a:p>
            <a:r>
              <a:rPr lang="zh-CN" altLang="en-US" smtClean="0"/>
              <a:t>                   过坏容易，过好能力</a:t>
            </a:r>
          </a:p>
          <a:p>
            <a:r>
              <a:rPr lang="zh-CN" altLang="en-US" smtClean="0"/>
              <a:t>                   各致诚正，自强不息，</a:t>
            </a:r>
          </a:p>
          <a:p>
            <a:r>
              <a:rPr lang="zh-CN" altLang="en-US" smtClean="0"/>
              <a:t>                   命自我立，三度修炼，</a:t>
            </a:r>
          </a:p>
          <a:p>
            <a:r>
              <a:rPr lang="zh-CN" altLang="en-US" smtClean="0"/>
              <a:t>                   书生报国，以生许国</a:t>
            </a:r>
          </a:p>
          <a:p>
            <a:r>
              <a:rPr lang="zh-CN" altLang="en-US" smtClean="0"/>
              <a:t>                   上善若水，知行合一，</a:t>
            </a:r>
          </a:p>
          <a:p>
            <a:r>
              <a:rPr lang="zh-CN" altLang="en-US" smtClean="0"/>
              <a:t>                   遵守道法，敬畏规律，</a:t>
            </a:r>
          </a:p>
          <a:p>
            <a:r>
              <a:rPr lang="zh-CN" altLang="en-US" smtClean="0"/>
              <a:t>                   内圣外王，天人一体，</a:t>
            </a:r>
          </a:p>
          <a:p>
            <a:r>
              <a:rPr lang="zh-CN" altLang="en-US" smtClean="0"/>
              <a:t>                   感恩天下，魂归大地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052513"/>
            <a:ext cx="8229600" cy="5102225"/>
          </a:xfrm>
        </p:spPr>
        <p:txBody>
          <a:bodyPr/>
          <a:lstStyle/>
          <a:p>
            <a:r>
              <a:rPr lang="zh-CN" altLang="en-US" smtClean="0"/>
              <a:t>爱因斯坦曾说：人的最高本领是适应客观条件的能力</a:t>
            </a:r>
          </a:p>
          <a:p>
            <a:r>
              <a:rPr lang="zh-CN" altLang="en-US" smtClean="0"/>
              <a:t>争创优秀职工：每个人都应该是人才</a:t>
            </a:r>
          </a:p>
          <a:p>
            <a:r>
              <a:rPr lang="zh-CN" altLang="en-US" smtClean="0"/>
              <a:t>爱院如爱家，医院建设靠大家</a:t>
            </a:r>
          </a:p>
          <a:p>
            <a:r>
              <a:rPr lang="zh-CN" altLang="en-US" smtClean="0"/>
              <a:t>争创两个效益，互相转换，产生共鸣</a:t>
            </a:r>
          </a:p>
          <a:p>
            <a:r>
              <a:rPr lang="zh-CN" altLang="en-US" smtClean="0"/>
              <a:t>态度＋技能＋交流</a:t>
            </a:r>
            <a:r>
              <a:rPr lang="en-US" altLang="zh-CN" smtClean="0"/>
              <a:t>→</a:t>
            </a:r>
            <a:r>
              <a:rPr lang="zh-CN" altLang="en-US" smtClean="0"/>
              <a:t>成功、目标</a:t>
            </a:r>
          </a:p>
          <a:p>
            <a:endParaRPr lang="zh-CN" altLang="en-US" smtClean="0"/>
          </a:p>
          <a:p>
            <a:endParaRPr lang="zh-CN" altLang="en-US" smtClean="0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827088" y="45085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（精心）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051050" y="45085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（钻研）</a:t>
            </a:r>
          </a:p>
        </p:txBody>
      </p:sp>
    </p:spTree>
  </p:cSld>
  <p:clrMapOvr>
    <a:masterClrMapping/>
  </p:clrMapOvr>
  <p:transition>
    <p:push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549275"/>
            <a:ext cx="8229600" cy="4525963"/>
          </a:xfrm>
        </p:spPr>
        <p:txBody>
          <a:bodyPr/>
          <a:lstStyle/>
          <a:p>
            <a:r>
              <a:rPr lang="zh-CN" altLang="en-US" sz="2800" smtClean="0"/>
              <a:t>医院宗旨：精诚勤慈  情系妇幼</a:t>
            </a:r>
          </a:p>
          <a:p>
            <a:r>
              <a:rPr lang="zh-CN" altLang="en-US" sz="2800" smtClean="0"/>
              <a:t>院         训：仁爱  进取  奉献  敬业</a:t>
            </a:r>
          </a:p>
          <a:p>
            <a:r>
              <a:rPr lang="zh-CN" altLang="en-US" sz="2800" smtClean="0"/>
              <a:t>医院愿景：打造专科品牌  争做行业典范</a:t>
            </a:r>
          </a:p>
          <a:p>
            <a:pPr>
              <a:buFont typeface="Arial" charset="0"/>
              <a:buNone/>
            </a:pPr>
            <a:r>
              <a:rPr lang="zh-CN" altLang="en-US" sz="2800" smtClean="0"/>
              <a:t>                           患者信任度高 员工幸福感强</a:t>
            </a:r>
          </a:p>
        </p:txBody>
      </p:sp>
      <p:pic>
        <p:nvPicPr>
          <p:cNvPr id="41986" name="Picture 5" descr="994e36aa917645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3068638"/>
            <a:ext cx="54356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内容占位符 3" descr="timg (7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765175"/>
            <a:ext cx="8624888" cy="6948488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143875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mtClean="0"/>
              <a:t>人生轨迹</a:t>
            </a:r>
            <a:r>
              <a:rPr lang="en-US" altLang="zh-CN" smtClean="0"/>
              <a:t>-</a:t>
            </a:r>
            <a:r>
              <a:rPr lang="zh-CN" altLang="en-US" smtClean="0"/>
              <a:t>人生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内容占位符 3" descr="timg (1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2225" y="168275"/>
            <a:ext cx="9166225" cy="6599238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2571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pc="300" dirty="0" smtClean="0">
                <a:solidFill>
                  <a:schemeClr val="bg1">
                    <a:lumMod val="95000"/>
                  </a:schemeClr>
                </a:solidFill>
              </a:rPr>
              <a:t>健康、积极、向上的人生观</a:t>
            </a:r>
            <a:r>
              <a:rPr lang="en-US" altLang="zh-CN" spc="3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altLang="zh-CN" spc="3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zh-CN" altLang="en-US" spc="300" dirty="0" smtClean="0">
                <a:solidFill>
                  <a:schemeClr val="bg1">
                    <a:lumMod val="95000"/>
                  </a:schemeClr>
                </a:solidFill>
              </a:rPr>
              <a:t>面对困难百折不挠，陷入绝境仍能看到希望的坚定信念！</a:t>
            </a:r>
            <a:endParaRPr lang="zh-CN" altLang="en-US" spc="3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内容占位符 3" descr="tim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85813"/>
            <a:ext cx="9112250" cy="6072187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143875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mtClean="0"/>
              <a:t>同仁们！去拥抱成长吧！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QQ截图2015031217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827088" y="1916113"/>
            <a:ext cx="8066087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/>
              <a:t>最后播放</a:t>
            </a:r>
          </a:p>
          <a:p>
            <a:pPr>
              <a:spcBef>
                <a:spcPct val="50000"/>
              </a:spcBef>
            </a:pPr>
            <a:r>
              <a:rPr lang="zh-CN" altLang="en-US" sz="4400"/>
              <a:t>配乐诗朗诵：</a:t>
            </a:r>
            <a:r>
              <a:rPr lang="en-US" altLang="zh-CN" sz="4400"/>
              <a:t>《</a:t>
            </a:r>
            <a:r>
              <a:rPr lang="zh-CN" altLang="en-US" sz="4400"/>
              <a:t>白衣天使之歌</a:t>
            </a:r>
            <a:r>
              <a:rPr lang="en-US" altLang="zh-CN" sz="4400"/>
              <a:t>》 </a:t>
            </a:r>
          </a:p>
          <a:p>
            <a:pPr>
              <a:spcBef>
                <a:spcPct val="50000"/>
              </a:spcBef>
            </a:pPr>
            <a:r>
              <a:rPr lang="zh-CN" altLang="en-US" sz="4400"/>
              <a:t>结束</a:t>
            </a:r>
          </a:p>
          <a:p>
            <a:pPr>
              <a:spcBef>
                <a:spcPct val="50000"/>
              </a:spcBef>
            </a:pPr>
            <a:endParaRPr lang="zh-CN" altLang="en-US" sz="4400"/>
          </a:p>
          <a:p>
            <a:pPr>
              <a:spcBef>
                <a:spcPct val="50000"/>
              </a:spcBef>
            </a:pPr>
            <a:r>
              <a:rPr lang="zh-CN" altLang="en-US" sz="4400"/>
              <a:t>                                       谢谢！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r>
              <a:rPr lang="zh-CN" altLang="en-US" sz="2800" smtClean="0"/>
              <a:t>人生：从出生到死亡其中的过程，酸甜苦辣</a:t>
            </a:r>
          </a:p>
          <a:p>
            <a:r>
              <a:rPr lang="zh-CN" altLang="en-US" sz="2800" smtClean="0"/>
              <a:t>人生如莲：人生就像是睡莲，</a:t>
            </a:r>
            <a:r>
              <a:rPr lang="zh-CN" altLang="en-US" sz="2800" u="sng" smtClean="0"/>
              <a:t>成功</a:t>
            </a:r>
            <a:r>
              <a:rPr lang="zh-CN" altLang="en-US" sz="2800" smtClean="0"/>
              <a:t>是浅浅地浮在水面上那朵看得见的花，而决定其美丽绽放的是水面下那些看不见的根和本。莲花初绽，动人心魄，观者如云，岂知绚烂芳华的背后是长久的寂寞等待和生根固本</a:t>
            </a:r>
            <a:r>
              <a:rPr lang="zh-CN" altLang="en-US" smtClean="0"/>
              <a:t>。</a:t>
            </a:r>
            <a:endParaRPr lang="en-US" altLang="zh-CN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-571500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908050"/>
            <a:ext cx="8229600" cy="5616575"/>
          </a:xfrm>
        </p:spPr>
        <p:txBody>
          <a:bodyPr/>
          <a:lstStyle/>
          <a:p>
            <a:r>
              <a:rPr lang="zh-CN" altLang="en-US" smtClean="0"/>
              <a:t>一世得体：作为女人，你必须精致；作为男人，你必须大度；人不可以无趣，最好的休息，是重燃生活的热情，一个人应该活得是自己并且干净，记住永远和靠谱的人在一起。</a:t>
            </a:r>
          </a:p>
          <a:p>
            <a:r>
              <a:rPr lang="zh-CN" altLang="en-US" smtClean="0"/>
              <a:t>努力、如何获得幸福感？生命的意义不单纯是幸福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-571500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zh-CN" altLang="en-US" smtClean="0"/>
              <a:t>工作是梦想，需要有智慧、热情、信仰、想象力、创造力来完成</a:t>
            </a:r>
          </a:p>
          <a:p>
            <a:r>
              <a:rPr lang="zh-CN" altLang="en-US" smtClean="0"/>
              <a:t>如果你视工作为一种乐趣，人生就是天堂</a:t>
            </a:r>
          </a:p>
          <a:p>
            <a:r>
              <a:rPr lang="zh-CN" altLang="en-US" smtClean="0"/>
              <a:t>如果你视工作为一种义务，人生就是地狱</a:t>
            </a:r>
          </a:p>
        </p:txBody>
      </p:sp>
    </p:spTree>
  </p:cSld>
  <p:clrMapOvr>
    <a:masterClrMapping/>
  </p:clrMapOvr>
  <p:transition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zh-CN" altLang="en-US" smtClean="0"/>
              <a:t>表面是工作，底蕴是艺术</a:t>
            </a:r>
          </a:p>
          <a:p>
            <a:r>
              <a:rPr lang="zh-CN" altLang="en-US" smtClean="0"/>
              <a:t>表面是设计，底蕴是文化</a:t>
            </a:r>
          </a:p>
          <a:p>
            <a:r>
              <a:rPr lang="zh-CN" altLang="en-US" smtClean="0"/>
              <a:t>表面是诺奖，底蕴是生活</a:t>
            </a:r>
          </a:p>
          <a:p>
            <a:r>
              <a:rPr lang="zh-CN" altLang="en-US" smtClean="0"/>
              <a:t>表面是片言只语，底蕴是广搏纵深</a:t>
            </a:r>
          </a:p>
          <a:p>
            <a:r>
              <a:rPr lang="zh-CN" altLang="en-US" smtClean="0"/>
              <a:t>表面是业绩数据，底蕴是综合素质</a:t>
            </a:r>
          </a:p>
          <a:p>
            <a:r>
              <a:rPr lang="zh-CN" altLang="en-US" smtClean="0"/>
              <a:t>深度来源于实事，做学问的崇高境界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>
          <a:xfrm>
            <a:off x="611188" y="-571500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r>
              <a:rPr lang="zh-CN" altLang="en-US" smtClean="0"/>
              <a:t>树立什么样的人生理想和职业目标？</a:t>
            </a:r>
          </a:p>
          <a:p>
            <a:r>
              <a:rPr lang="zh-CN" altLang="en-US" smtClean="0"/>
              <a:t>怎样规划和构建人生的职业发展？</a:t>
            </a:r>
          </a:p>
          <a:p>
            <a:r>
              <a:rPr lang="zh-CN" altLang="en-US" smtClean="0"/>
              <a:t>怎样修炼态度？</a:t>
            </a:r>
          </a:p>
          <a:p>
            <a:r>
              <a:rPr lang="zh-CN" altLang="en-US" smtClean="0"/>
              <a:t>怎样提升气度？</a:t>
            </a:r>
          </a:p>
          <a:p>
            <a:r>
              <a:rPr lang="zh-CN" altLang="en-US" smtClean="0"/>
              <a:t>怎样积蓄底蕴的厚度？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endParaRPr lang="zh-CN" altLang="en-US" sz="4000" smtClean="0"/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836613"/>
            <a:ext cx="8229600" cy="5318125"/>
          </a:xfrm>
        </p:spPr>
        <p:txBody>
          <a:bodyPr/>
          <a:lstStyle/>
          <a:p>
            <a:r>
              <a:rPr lang="zh-CN" altLang="en-US" smtClean="0"/>
              <a:t>修炼：</a:t>
            </a:r>
            <a:r>
              <a:rPr lang="zh-CN" altLang="en-US" u="sng" smtClean="0"/>
              <a:t>态度、气度、厚度</a:t>
            </a:r>
            <a:r>
              <a:rPr lang="zh-CN" altLang="en-US" smtClean="0"/>
              <a:t>、宽度、长度、   尺度、高度、深度、过度、广度、力度、大度、温度、热度、容度、锐度、共度。三度修炼：</a:t>
            </a:r>
            <a:r>
              <a:rPr lang="zh-CN" altLang="en-US" u="sng" smtClean="0"/>
              <a:t>态度</a:t>
            </a:r>
            <a:r>
              <a:rPr lang="zh-CN" altLang="en-US" smtClean="0"/>
              <a:t>决定命运、</a:t>
            </a:r>
          </a:p>
          <a:p>
            <a:r>
              <a:rPr lang="zh-CN" altLang="en-US" smtClean="0"/>
              <a:t>                      </a:t>
            </a:r>
            <a:r>
              <a:rPr lang="zh-CN" altLang="en-US" u="sng" smtClean="0"/>
              <a:t>气度</a:t>
            </a:r>
            <a:r>
              <a:rPr lang="zh-CN" altLang="en-US" smtClean="0"/>
              <a:t>决定格局、</a:t>
            </a:r>
          </a:p>
          <a:p>
            <a:r>
              <a:rPr lang="zh-CN" altLang="en-US" smtClean="0"/>
              <a:t>                      底蕴的</a:t>
            </a:r>
            <a:r>
              <a:rPr lang="zh-CN" altLang="en-US" u="sng" smtClean="0"/>
              <a:t>厚度</a:t>
            </a:r>
            <a:r>
              <a:rPr lang="zh-CN" altLang="en-US" smtClean="0"/>
              <a:t>决定事业的高度。</a:t>
            </a:r>
          </a:p>
          <a:p>
            <a:r>
              <a:rPr lang="zh-CN" altLang="en-US" smtClean="0"/>
              <a:t>人之态度、气度、厚度，犹如莲之根本。</a:t>
            </a:r>
          </a:p>
          <a:p>
            <a:r>
              <a:rPr lang="zh-CN" altLang="en-US" smtClean="0"/>
              <a:t>“三度”修炼，日积月累，功到，自然成。功不到，自然不成。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</TotalTime>
  <Words>1295</Words>
  <PresentationFormat>全屏显示(4:3)</PresentationFormat>
  <Paragraphs>116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4</vt:i4>
      </vt:variant>
      <vt:variant>
        <vt:lpstr>幻灯片标题</vt:lpstr>
      </vt:variant>
      <vt:variant>
        <vt:i4>32</vt:i4>
      </vt:variant>
    </vt:vector>
  </HeadingPairs>
  <TitlesOfParts>
    <vt:vector size="41" baseType="lpstr">
      <vt:lpstr>Arial</vt:lpstr>
      <vt:lpstr>宋体</vt:lpstr>
      <vt:lpstr>Calibri</vt:lpstr>
      <vt:lpstr>微软雅黑</vt:lpstr>
      <vt:lpstr>微软雅黑 Light</vt:lpstr>
      <vt:lpstr>Office 主题</vt:lpstr>
      <vt:lpstr>Office 主题</vt:lpstr>
      <vt:lpstr>Office 主题</vt:lpstr>
      <vt:lpstr>Office 主题</vt:lpstr>
      <vt:lpstr>《用智慧和汗水铺就灿烂的人生轨迹》  了解自己  拥抱职业</vt:lpstr>
      <vt:lpstr>首先将：《生命序曲——呵护生命的人》奉献给大家！</vt:lpstr>
      <vt:lpstr>人生轨迹-人生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  </vt:lpstr>
      <vt:lpstr>毛泽东思想</vt:lpstr>
      <vt:lpstr>共振现象</vt:lpstr>
      <vt:lpstr>角度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建议</vt:lpstr>
      <vt:lpstr>幻灯片 27</vt:lpstr>
      <vt:lpstr>幻灯片 28</vt:lpstr>
      <vt:lpstr>幻灯片 29</vt:lpstr>
      <vt:lpstr>健康、积极、向上的人生观 面对困难百折不挠，陷入绝境仍能看到希望的坚定信念！</vt:lpstr>
      <vt:lpstr>同仁们！去拥抱成长吧！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1</dc:creator>
  <cp:lastModifiedBy>谢勤英</cp:lastModifiedBy>
  <cp:revision>102</cp:revision>
  <dcterms:created xsi:type="dcterms:W3CDTF">2017-11-15T07:37:47Z</dcterms:created>
  <dcterms:modified xsi:type="dcterms:W3CDTF">2020-10-09T07:52:21Z</dcterms:modified>
</cp:coreProperties>
</file>