
<file path=[Content_Types].xml><?xml version="1.0" encoding="utf-8"?>
<Types xmlns="http://schemas.openxmlformats.org/package/2006/content-types">
  <Default Extension="jpeg" ContentType="image/jpe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1" r:id="rId3"/>
    <p:sldId id="304" r:id="rId5"/>
    <p:sldId id="282" r:id="rId6"/>
    <p:sldId id="307" r:id="rId7"/>
    <p:sldId id="266" r:id="rId8"/>
    <p:sldId id="267" r:id="rId9"/>
    <p:sldId id="274" r:id="rId10"/>
    <p:sldId id="275" r:id="rId11"/>
    <p:sldId id="290" r:id="rId12"/>
    <p:sldId id="303" r:id="rId13"/>
    <p:sldId id="293" r:id="rId14"/>
    <p:sldId id="308" r:id="rId15"/>
    <p:sldId id="310" r:id="rId16"/>
    <p:sldId id="337" r:id="rId17"/>
    <p:sldId id="338" r:id="rId18"/>
    <p:sldId id="339" r:id="rId19"/>
    <p:sldId id="340" r:id="rId20"/>
    <p:sldId id="341" r:id="rId21"/>
    <p:sldId id="328" r:id="rId22"/>
    <p:sldId id="309" r:id="rId23"/>
    <p:sldId id="312" r:id="rId24"/>
    <p:sldId id="313" r:id="rId25"/>
    <p:sldId id="315" r:id="rId26"/>
    <p:sldId id="317" r:id="rId27"/>
    <p:sldId id="319" r:id="rId28"/>
    <p:sldId id="320" r:id="rId29"/>
    <p:sldId id="321" r:id="rId30"/>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0" d="100"/>
          <a:sy n="90" d="100"/>
        </p:scale>
        <p:origin x="5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24A1E389-F985-453D-B206-1EED1E37036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9A6C7D19-F900-479D-BC1D-1C54CDE3D7B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0999C7-9548-4832-B2B5-15E67F4E018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0999C7-9548-4832-B2B5-15E67F4E018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0999C7-9548-4832-B2B5-15E67F4E018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0999C7-9548-4832-B2B5-15E67F4E018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0999C7-9548-4832-B2B5-15E67F4E018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0999C7-9548-4832-B2B5-15E67F4E018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0999C7-9548-4832-B2B5-15E67F4E018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0999C7-9548-4832-B2B5-15E67F4E018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0999C7-9548-4832-B2B5-15E67F4E018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272645" cy="6903362"/>
          </a:xfrm>
          <a:prstGeom prst="rect">
            <a:avLst/>
          </a:prstGeom>
        </p:spPr>
      </p:pic>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endParaRPr lang="zh-CN" altLang="en-US" dirty="0">
              <a:solidFill>
                <a:schemeClr val="tx1">
                  <a:lumMod val="75000"/>
                  <a:lumOff val="25000"/>
                  <a:alpha val="0"/>
                </a:schemeClr>
              </a:solidFill>
              <a:latin typeface="微软雅黑" panose="020B0503020204020204" charset="-122"/>
              <a:ea typeface="微软雅黑" panose="020B0503020204020204" charset="-122"/>
              <a:sym typeface="+mn-ea"/>
            </a:endParaRP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endParaRPr lang="zh-CN" altLang="en-US" dirty="0">
              <a:solidFill>
                <a:schemeClr val="tx1">
                  <a:lumMod val="75000"/>
                  <a:lumOff val="25000"/>
                  <a:alpha val="0"/>
                </a:schemeClr>
              </a:solidFill>
              <a:latin typeface="微软雅黑" panose="020B0503020204020204" charset="-122"/>
              <a:ea typeface="微软雅黑" panose="020B0503020204020204" charset="-122"/>
              <a:sym typeface="+mn-ea"/>
            </a:endParaRP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endParaRPr lang="zh-CN" altLang="en-US" dirty="0">
              <a:solidFill>
                <a:schemeClr val="tx1">
                  <a:lumMod val="75000"/>
                  <a:lumOff val="25000"/>
                  <a:alpha val="0"/>
                </a:schemeClr>
              </a:solidFill>
              <a:latin typeface="微软雅黑" panose="020B0503020204020204" charset="-122"/>
              <a:ea typeface="微软雅黑" panose="020B0503020204020204" charset="-122"/>
              <a:sym typeface="+mn-ea"/>
            </a:endParaRP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endParaRPr lang="zh-CN" altLang="en-US" dirty="0">
              <a:solidFill>
                <a:schemeClr val="tx1">
                  <a:lumMod val="75000"/>
                  <a:lumOff val="25000"/>
                  <a:alpha val="0"/>
                </a:schemeClr>
              </a:solidFill>
              <a:latin typeface="微软雅黑" panose="020B0503020204020204" charset="-122"/>
              <a:ea typeface="微软雅黑" panose="020B0503020204020204" charset="-122"/>
              <a:sym typeface="+mn-ea"/>
            </a:endParaRP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endParaRPr lang="zh-CN" altLang="en-US" dirty="0">
              <a:solidFill>
                <a:schemeClr val="tx1">
                  <a:lumMod val="75000"/>
                  <a:lumOff val="25000"/>
                  <a:alpha val="0"/>
                </a:schemeClr>
              </a:solidFill>
              <a:latin typeface="微软雅黑" panose="020B0503020204020204" charset="-122"/>
              <a:ea typeface="微软雅黑" panose="020B0503020204020204"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5.GIF"/><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microsoft.com/office/2007/relationships/hdphoto" Target="../media/image3.wdp"/><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microsoft.com/office/2007/relationships/hdphoto" Target="../media/image3.wdp"/><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image" Target="../media/image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5.GIF"/><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microsoft.com/office/2007/relationships/hdphoto" Target="../media/image3.wdp"/><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5.GIF"/><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microsoft.com/office/2007/relationships/hdphoto" Target="../media/image3.wdp"/><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microsoft.com/office/2007/relationships/hdphoto" Target="../media/image3.wdp"/><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482886">
            <a:off x="-357676" y="-1652048"/>
            <a:ext cx="12905671" cy="4238148"/>
          </a:xfrm>
          <a:prstGeom prst="rect">
            <a:avLst/>
          </a:prstGeom>
          <a:effectLst>
            <a:outerShdw blurRad="190500" dist="101600" dir="5400000" algn="t" rotWithShape="0">
              <a:prstClr val="black">
                <a:alpha val="40000"/>
              </a:prstClr>
            </a:outerShdw>
          </a:effectLst>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2" y="-66108"/>
            <a:ext cx="1962263" cy="1478884"/>
          </a:xfrm>
          <a:prstGeom prst="rect">
            <a:avLst/>
          </a:prstGeom>
        </p:spPr>
      </p:pic>
      <p:sp>
        <p:nvSpPr>
          <p:cNvPr id="39" name="Freeform 5"/>
          <p:cNvSpPr/>
          <p:nvPr/>
        </p:nvSpPr>
        <p:spPr bwMode="auto">
          <a:xfrm>
            <a:off x="5374828" y="891168"/>
            <a:ext cx="1442344" cy="1260427"/>
          </a:xfrm>
          <a:custGeom>
            <a:avLst/>
            <a:gdLst>
              <a:gd name="T0" fmla="*/ 778 w 7797"/>
              <a:gd name="T1" fmla="*/ 2674 h 6810"/>
              <a:gd name="T2" fmla="*/ 2420 w 7797"/>
              <a:gd name="T3" fmla="*/ 1093 h 6810"/>
              <a:gd name="T4" fmla="*/ 3519 w 7797"/>
              <a:gd name="T5" fmla="*/ 922 h 6810"/>
              <a:gd name="T6" fmla="*/ 4020 w 7797"/>
              <a:gd name="T7" fmla="*/ 1416 h 6810"/>
              <a:gd name="T8" fmla="*/ 3165 w 7797"/>
              <a:gd name="T9" fmla="*/ 2191 h 6810"/>
              <a:gd name="T10" fmla="*/ 5509 w 7797"/>
              <a:gd name="T11" fmla="*/ 4407 h 6810"/>
              <a:gd name="T12" fmla="*/ 3550 w 7797"/>
              <a:gd name="T13" fmla="*/ 153 h 6810"/>
              <a:gd name="T14" fmla="*/ 6272 w 7797"/>
              <a:gd name="T15" fmla="*/ 5152 h 6810"/>
              <a:gd name="T16" fmla="*/ 6872 w 7797"/>
              <a:gd name="T17" fmla="*/ 5727 h 6810"/>
              <a:gd name="T18" fmla="*/ 6034 w 7797"/>
              <a:gd name="T19" fmla="*/ 6575 h 6810"/>
              <a:gd name="T20" fmla="*/ 5461 w 7797"/>
              <a:gd name="T21" fmla="*/ 6025 h 6810"/>
              <a:gd name="T22" fmla="*/ 1462 w 7797"/>
              <a:gd name="T23" fmla="*/ 5940 h 6810"/>
              <a:gd name="T24" fmla="*/ 1187 w 7797"/>
              <a:gd name="T25" fmla="*/ 5903 h 6810"/>
              <a:gd name="T26" fmla="*/ 412 w 7797"/>
              <a:gd name="T27" fmla="*/ 6465 h 6810"/>
              <a:gd name="T28" fmla="*/ 753 w 7797"/>
              <a:gd name="T29" fmla="*/ 5561 h 6810"/>
              <a:gd name="T30" fmla="*/ 815 w 7797"/>
              <a:gd name="T31" fmla="*/ 5409 h 6810"/>
              <a:gd name="T32" fmla="*/ 430 w 7797"/>
              <a:gd name="T33" fmla="*/ 4908 h 6810"/>
              <a:gd name="T34" fmla="*/ 888 w 7797"/>
              <a:gd name="T35" fmla="*/ 4481 h 6810"/>
              <a:gd name="T36" fmla="*/ 4636 w 7797"/>
              <a:gd name="T37" fmla="*/ 5225 h 6810"/>
              <a:gd name="T38" fmla="*/ 2311 w 7797"/>
              <a:gd name="T39" fmla="*/ 3016 h 6810"/>
              <a:gd name="T40" fmla="*/ 1712 w 7797"/>
              <a:gd name="T41" fmla="*/ 3620 h 6810"/>
              <a:gd name="T42" fmla="*/ 778 w 7797"/>
              <a:gd name="T43" fmla="*/ 2674 h 6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97" h="6810">
                <a:moveTo>
                  <a:pt x="778" y="2674"/>
                </a:moveTo>
                <a:lnTo>
                  <a:pt x="2420" y="1093"/>
                </a:lnTo>
                <a:cubicBezTo>
                  <a:pt x="2790" y="1302"/>
                  <a:pt x="3156" y="1199"/>
                  <a:pt x="3519" y="922"/>
                </a:cubicBezTo>
                <a:lnTo>
                  <a:pt x="4020" y="1416"/>
                </a:lnTo>
                <a:lnTo>
                  <a:pt x="3165" y="2191"/>
                </a:lnTo>
                <a:lnTo>
                  <a:pt x="5509" y="4407"/>
                </a:lnTo>
                <a:cubicBezTo>
                  <a:pt x="6394" y="2408"/>
                  <a:pt x="5407" y="884"/>
                  <a:pt x="3550" y="153"/>
                </a:cubicBezTo>
                <a:cubicBezTo>
                  <a:pt x="6161" y="0"/>
                  <a:pt x="7797" y="3094"/>
                  <a:pt x="6272" y="5152"/>
                </a:cubicBezTo>
                <a:lnTo>
                  <a:pt x="6872" y="5727"/>
                </a:lnTo>
                <a:lnTo>
                  <a:pt x="6034" y="6575"/>
                </a:lnTo>
                <a:lnTo>
                  <a:pt x="5461" y="6025"/>
                </a:lnTo>
                <a:cubicBezTo>
                  <a:pt x="4004" y="6810"/>
                  <a:pt x="2676" y="6755"/>
                  <a:pt x="1462" y="5940"/>
                </a:cubicBezTo>
                <a:cubicBezTo>
                  <a:pt x="1304" y="5839"/>
                  <a:pt x="1213" y="5827"/>
                  <a:pt x="1187" y="5903"/>
                </a:cubicBezTo>
                <a:cubicBezTo>
                  <a:pt x="1286" y="6472"/>
                  <a:pt x="749" y="6704"/>
                  <a:pt x="412" y="6465"/>
                </a:cubicBezTo>
                <a:cubicBezTo>
                  <a:pt x="0" y="6132"/>
                  <a:pt x="250" y="5504"/>
                  <a:pt x="753" y="5561"/>
                </a:cubicBezTo>
                <a:cubicBezTo>
                  <a:pt x="831" y="5565"/>
                  <a:pt x="884" y="5530"/>
                  <a:pt x="815" y="5409"/>
                </a:cubicBezTo>
                <a:cubicBezTo>
                  <a:pt x="712" y="5245"/>
                  <a:pt x="569" y="5076"/>
                  <a:pt x="430" y="4908"/>
                </a:cubicBezTo>
                <a:lnTo>
                  <a:pt x="888" y="4481"/>
                </a:lnTo>
                <a:cubicBezTo>
                  <a:pt x="2054" y="5440"/>
                  <a:pt x="3296" y="5758"/>
                  <a:pt x="4636" y="5225"/>
                </a:cubicBezTo>
                <a:lnTo>
                  <a:pt x="2311" y="3016"/>
                </a:lnTo>
                <a:lnTo>
                  <a:pt x="1712" y="3620"/>
                </a:lnTo>
                <a:lnTo>
                  <a:pt x="778" y="2674"/>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p:spPr>
        <p:txBody>
          <a:bodyPr vert="horz" wrap="square" lIns="91440" tIns="45720" rIns="91440" bIns="45720" numCol="1" anchor="t" anchorCtr="0" compatLnSpc="1"/>
          <a:lstStyle/>
          <a:p>
            <a:endParaRPr lang="zh-CN" altLang="en-US">
              <a:solidFill>
                <a:srgbClr val="C42F0B"/>
              </a:solidFill>
            </a:endParaRPr>
          </a:p>
        </p:txBody>
      </p:sp>
      <p:sp>
        <p:nvSpPr>
          <p:cNvPr id="43" name="党"/>
          <p:cNvSpPr txBox="1"/>
          <p:nvPr/>
        </p:nvSpPr>
        <p:spPr>
          <a:xfrm>
            <a:off x="386535" y="3044826"/>
            <a:ext cx="11419282" cy="1106805"/>
          </a:xfrm>
          <a:prstGeom prst="rect">
            <a:avLst/>
          </a:prstGeom>
          <a:noFill/>
          <a:ln>
            <a:noFill/>
          </a:ln>
          <a:effectLst>
            <a:innerShdw blurRad="63500" dist="50800" dir="16200000">
              <a:prstClr val="black">
                <a:alpha val="50000"/>
              </a:prstClr>
            </a:innerShdw>
          </a:effectLst>
        </p:spPr>
        <p:txBody>
          <a:bodyPr wrap="square" rtlCol="0">
            <a:spAutoFit/>
          </a:bodyPr>
          <a:lstStyle/>
          <a:p>
            <a:pPr algn="ctr"/>
            <a:r>
              <a:rPr lang="zh-CN" altLang="en-US" sz="6600" b="1" i="0"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rPr>
              <a:t>医德医风及廉政教育</a:t>
            </a:r>
            <a:endParaRPr lang="zh-CN" altLang="en-US" sz="6600" b="1" i="0"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endParaRPr>
          </a:p>
        </p:txBody>
      </p:sp>
      <p:sp>
        <p:nvSpPr>
          <p:cNvPr id="44" name="党"/>
          <p:cNvSpPr txBox="1"/>
          <p:nvPr/>
        </p:nvSpPr>
        <p:spPr>
          <a:xfrm>
            <a:off x="2419671" y="2544286"/>
            <a:ext cx="6628698" cy="460375"/>
          </a:xfrm>
          <a:prstGeom prst="rect">
            <a:avLst/>
          </a:prstGeom>
          <a:noFill/>
          <a:ln>
            <a:noFill/>
          </a:ln>
          <a:effectLst>
            <a:innerShdw blurRad="63500" dist="50800" dir="16200000">
              <a:prstClr val="black">
                <a:alpha val="50000"/>
              </a:prstClr>
            </a:innerShdw>
          </a:effectLst>
        </p:spPr>
        <p:txBody>
          <a:bodyPr wrap="square" rtlCol="0">
            <a:spAutoFit/>
          </a:bodyPr>
          <a:lstStyle/>
          <a:p>
            <a:pPr algn="ctr"/>
            <a:endParaRPr lang="zh-CN" altLang="en-US" sz="2400" b="1" dirty="0">
              <a:solidFill>
                <a:srgbClr val="FF0000"/>
              </a:solidFill>
              <a:latin typeface="微软雅黑" panose="020B0503020204020204" charset="-122"/>
              <a:ea typeface="微软雅黑" panose="020B0503020204020204" charset="-122"/>
            </a:endParaRPr>
          </a:p>
        </p:txBody>
      </p:sp>
      <p:pic>
        <p:nvPicPr>
          <p:cNvPr id="20" name="Picture 429" descr="Untitled-2"/>
          <p:cNvPicPr>
            <a:picLocks noChangeAspect="1" noChangeArrowheads="1" noCrop="1"/>
          </p:cNvPicPr>
          <p:nvPr/>
        </p:nvPicPr>
        <p:blipFill>
          <a:blip r:embed="rId4"/>
          <a:srcRect/>
          <a:stretch>
            <a:fillRect/>
          </a:stretch>
        </p:blipFill>
        <p:spPr bwMode="auto">
          <a:xfrm>
            <a:off x="1457748" y="1833377"/>
            <a:ext cx="1905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37" descr="Untitled-2"/>
          <p:cNvPicPr>
            <a:picLocks noChangeAspect="1" noChangeArrowheads="1" noCrop="1"/>
          </p:cNvPicPr>
          <p:nvPr/>
        </p:nvPicPr>
        <p:blipFill>
          <a:blip r:embed="rId4"/>
          <a:srcRect/>
          <a:stretch>
            <a:fillRect/>
          </a:stretch>
        </p:blipFill>
        <p:spPr bwMode="auto">
          <a:xfrm>
            <a:off x="286808" y="2747777"/>
            <a:ext cx="1905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33" name="背景音乐">
            <a:hlinkClick r:id="" action="ppaction://media"/>
          </p:cNvPr>
          <p:cNvPicPr>
            <a:picLocks noChangeAspect="1"/>
          </p:cNvPicPr>
          <p:nvPr>
            <a:audioFile r:link="rId5"/>
            <p:extLst>
              <p:ext uri="{DAA4B4D4-6D71-4841-9C94-3DE7FCFB9230}">
                <p14:media xmlns:p14="http://schemas.microsoft.com/office/powerpoint/2010/main" r:embed="rId6">
                  <p14:fade in="1000.000000" out="500.000000"/>
                </p14:media>
              </p:ext>
            </p:extLst>
          </p:nvPr>
        </p:nvPicPr>
        <p:blipFill>
          <a:blip r:embed="rId7"/>
          <a:stretch>
            <a:fillRect/>
          </a:stretch>
        </p:blipFill>
        <p:spPr>
          <a:xfrm>
            <a:off x="-1403877" y="-1130300"/>
            <a:ext cx="676801" cy="676800"/>
          </a:xfrm>
          <a:prstGeom prst="rect">
            <a:avLst/>
          </a:prstGeom>
        </p:spPr>
      </p:pic>
      <p:sp>
        <p:nvSpPr>
          <p:cNvPr id="34" name="党"/>
          <p:cNvSpPr txBox="1"/>
          <p:nvPr/>
        </p:nvSpPr>
        <p:spPr>
          <a:xfrm>
            <a:off x="2781651" y="4848599"/>
            <a:ext cx="6628698" cy="1568450"/>
          </a:xfrm>
          <a:prstGeom prst="rect">
            <a:avLst/>
          </a:prstGeom>
          <a:noFill/>
          <a:ln>
            <a:noFill/>
          </a:ln>
          <a:effectLst>
            <a:innerShdw blurRad="63500" dist="50800" dir="16200000">
              <a:prstClr val="black">
                <a:alpha val="50000"/>
              </a:prstClr>
            </a:innerShdw>
          </a:effectLst>
        </p:spPr>
        <p:txBody>
          <a:bodyPr wrap="square" rtlCol="0">
            <a:spAutoFit/>
          </a:bodyPr>
          <a:lstStyle/>
          <a:p>
            <a:pPr algn="ctr"/>
            <a:r>
              <a:rPr lang="zh-CN" altLang="en-US" sz="3200" b="1" i="0" dirty="0" smtClean="0">
                <a:ln w="3175">
                  <a:no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atin typeface="楷体_GB2312" panose="02010609030101010101" charset="-122"/>
                <a:ea typeface="楷体_GB2312" panose="02010609030101010101" charset="-122"/>
                <a:cs typeface="方正苏新诗柳楷简体-yolan" panose="02000000000000000000" pitchFamily="2" charset="-122"/>
              </a:rPr>
              <a:t>纪检监察室   欧阳雍雍</a:t>
            </a:r>
            <a:endParaRPr lang="zh-CN" altLang="en-US" sz="3200" b="1" i="0" dirty="0" smtClean="0">
              <a:ln w="3175">
                <a:no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atin typeface="楷体_GB2312" panose="02010609030101010101" charset="-122"/>
              <a:ea typeface="楷体_GB2312" panose="02010609030101010101" charset="-122"/>
              <a:cs typeface="方正苏新诗柳楷简体-yolan" panose="02000000000000000000" pitchFamily="2" charset="-122"/>
            </a:endParaRPr>
          </a:p>
          <a:p>
            <a:pPr algn="ctr"/>
            <a:endParaRPr lang="en-US" altLang="zh-CN" sz="3200" b="1" i="0" dirty="0" smtClean="0">
              <a:ln w="3175">
                <a:no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atin typeface="楷体_GB2312" panose="02010609030101010101" charset="-122"/>
              <a:ea typeface="楷体_GB2312" panose="02010609030101010101" charset="-122"/>
              <a:cs typeface="方正苏新诗柳楷简体-yolan" panose="02000000000000000000" pitchFamily="2" charset="-122"/>
            </a:endParaRPr>
          </a:p>
          <a:p>
            <a:pPr algn="ctr"/>
            <a:r>
              <a:rPr lang="en-US" altLang="zh-CN" sz="3200" b="1" i="0" dirty="0" smtClean="0">
                <a:ln w="3175">
                  <a:no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atin typeface="楷体_GB2312" panose="02010609030101010101" charset="-122"/>
                <a:ea typeface="楷体_GB2312" panose="02010609030101010101" charset="-122"/>
                <a:cs typeface="方正苏新诗柳楷简体-yolan" panose="02000000000000000000" pitchFamily="2" charset="-122"/>
              </a:rPr>
              <a:t>2020</a:t>
            </a:r>
            <a:r>
              <a:rPr lang="zh-CN" altLang="en-US" sz="3200" b="1" i="0" dirty="0" smtClean="0">
                <a:ln w="3175">
                  <a:no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atin typeface="楷体_GB2312" panose="02010609030101010101" charset="-122"/>
                <a:ea typeface="楷体_GB2312" panose="02010609030101010101" charset="-122"/>
                <a:cs typeface="方正苏新诗柳楷简体-yolan" panose="02000000000000000000" pitchFamily="2" charset="-122"/>
              </a:rPr>
              <a:t>年</a:t>
            </a:r>
            <a:r>
              <a:rPr lang="en-US" altLang="zh-CN" sz="3200" b="1" i="0" dirty="0" smtClean="0">
                <a:ln w="3175">
                  <a:no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atin typeface="楷体_GB2312" panose="02010609030101010101" charset="-122"/>
                <a:ea typeface="楷体_GB2312" panose="02010609030101010101" charset="-122"/>
                <a:cs typeface="方正苏新诗柳楷简体-yolan" panose="02000000000000000000" pitchFamily="2" charset="-122"/>
              </a:rPr>
              <a:t>10</a:t>
            </a:r>
            <a:r>
              <a:rPr lang="zh-CN" altLang="en-US" sz="3200" b="1" i="0" dirty="0" smtClean="0">
                <a:ln w="3175">
                  <a:no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atin typeface="楷体_GB2312" panose="02010609030101010101" charset="-122"/>
                <a:ea typeface="楷体_GB2312" panose="02010609030101010101" charset="-122"/>
                <a:cs typeface="方正苏新诗柳楷简体-yolan" panose="02000000000000000000" pitchFamily="2" charset="-122"/>
              </a:rPr>
              <a:t>月</a:t>
            </a:r>
            <a:endParaRPr lang="en-US" altLang="zh-CN" sz="3200" b="1" i="0" dirty="0" smtClean="0">
              <a:ln w="3175">
                <a:no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atin typeface="楷体_GB2312" panose="02010609030101010101" charset="-122"/>
              <a:ea typeface="楷体_GB2312" panose="02010609030101010101" charset="-122"/>
              <a:cs typeface="方正苏新诗柳楷简体-yolan"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childTnLst>
            <p:audio>
              <p:cMediaNode vol="100000" numSld="999" showWhenStopped="0">
                <p:cTn id="2" repeatCount="indefinite" fill="remove" display="0">
                  <p:stCondLst>
                    <p:cond delay="indefinite"/>
                  </p:stCondLst>
                  <p:endCondLst>
                    <p:cond evt="onStopAudio" delay="0">
                      <p:tgtEl>
                        <p:sldTgt/>
                      </p:tgtEl>
                    </p:cond>
                  </p:endCondLst>
                </p:cTn>
                <p:tgtEl>
                  <p:spTgt spid="33"/>
                </p:tgtEl>
              </p:cMediaNode>
            </p:audio>
          </p:childTnLst>
        </p:cTn>
      </p:par>
    </p:tnLst>
    <p:bldLst>
      <p:bldP spid="39" grpId="0" animBg="1"/>
      <p:bldP spid="43" grpId="0" bldLvl="0" animBg="1"/>
      <p:bldP spid="44" grpId="0" bldLvl="0" animBg="1"/>
      <p:bldP spid="3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cstate="email"/>
          <a:stretch>
            <a:fillRect/>
          </a:stretch>
        </p:blipFill>
        <p:spPr>
          <a:xfrm>
            <a:off x="478155" y="204470"/>
            <a:ext cx="929005" cy="948055"/>
          </a:xfrm>
          <a:prstGeom prst="rect">
            <a:avLst/>
          </a:prstGeom>
        </p:spPr>
      </p:pic>
      <p:sp>
        <p:nvSpPr>
          <p:cNvPr id="13" name="TextBox 50"/>
          <p:cNvSpPr txBox="1"/>
          <p:nvPr/>
        </p:nvSpPr>
        <p:spPr>
          <a:xfrm>
            <a:off x="1751965" y="568960"/>
            <a:ext cx="6057900" cy="583565"/>
          </a:xfrm>
          <a:prstGeom prst="rect">
            <a:avLst/>
          </a:prstGeom>
          <a:noFill/>
        </p:spPr>
        <p:txBody>
          <a:bodyPr wrap="square" rtlCol="0">
            <a:spAutoFit/>
          </a:bodyPr>
          <a:lstStyle/>
          <a:p>
            <a:pPr algn="l"/>
            <a:r>
              <a:rPr lang="zh-CN" altLang="en-US" sz="3200" dirty="0">
                <a:solidFill>
                  <a:srgbClr val="C00000"/>
                </a:solidFill>
                <a:latin typeface="微软雅黑" panose="020B0503020204020204" charset="-122"/>
                <a:ea typeface="微软雅黑" panose="020B0503020204020204" charset="-122"/>
                <a:sym typeface="+mn-ea"/>
              </a:rPr>
              <a:t>国家监察法</a:t>
            </a:r>
            <a:endParaRPr lang="zh-CN" altLang="en-US" sz="3200" dirty="0">
              <a:solidFill>
                <a:srgbClr val="C00000"/>
              </a:solidFill>
              <a:latin typeface="微软雅黑" panose="020B0503020204020204" charset="-122"/>
              <a:ea typeface="微软雅黑" panose="020B0503020204020204" charset="-122"/>
            </a:endParaRPr>
          </a:p>
        </p:txBody>
      </p:sp>
      <p:pic>
        <p:nvPicPr>
          <p:cNvPr id="41" name="图片 40"/>
          <p:cNvPicPr>
            <a:picLocks noChangeAspect="1"/>
          </p:cNvPicPr>
          <p:nvPr/>
        </p:nvPicPr>
        <p:blipFill>
          <a:blip r:embed="rId2" cstate="email"/>
          <a:stretch>
            <a:fillRect/>
          </a:stretch>
        </p:blipFill>
        <p:spPr>
          <a:xfrm>
            <a:off x="10212199" y="5702724"/>
            <a:ext cx="2062225" cy="1160955"/>
          </a:xfrm>
          <a:prstGeom prst="rect">
            <a:avLst/>
          </a:prstGeom>
        </p:spPr>
      </p:pic>
      <p:grpSp>
        <p:nvGrpSpPr>
          <p:cNvPr id="6" name="组合 5"/>
          <p:cNvGrpSpPr/>
          <p:nvPr/>
        </p:nvGrpSpPr>
        <p:grpSpPr>
          <a:xfrm>
            <a:off x="492982" y="1409608"/>
            <a:ext cx="8696739" cy="666786"/>
            <a:chOff x="0" y="1727929"/>
            <a:chExt cx="8696739" cy="666786"/>
          </a:xfrm>
        </p:grpSpPr>
        <p:sp>
          <p:nvSpPr>
            <p:cNvPr id="11" name="矩形 10"/>
            <p:cNvSpPr/>
            <p:nvPr/>
          </p:nvSpPr>
          <p:spPr>
            <a:xfrm>
              <a:off x="0" y="1727929"/>
              <a:ext cx="8525888" cy="6667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2" name="矩形 11"/>
            <p:cNvSpPr/>
            <p:nvPr/>
          </p:nvSpPr>
          <p:spPr>
            <a:xfrm>
              <a:off x="8607287" y="1727929"/>
              <a:ext cx="89452" cy="6667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4" name="矩形 13"/>
            <p:cNvSpPr/>
            <p:nvPr/>
          </p:nvSpPr>
          <p:spPr>
            <a:xfrm>
              <a:off x="144780" y="1782539"/>
              <a:ext cx="3741420" cy="521970"/>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监察范围和管辖</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7" name="组合 6"/>
          <p:cNvGrpSpPr/>
          <p:nvPr/>
        </p:nvGrpSpPr>
        <p:grpSpPr>
          <a:xfrm>
            <a:off x="7021030" y="950439"/>
            <a:ext cx="1512168" cy="1512168"/>
            <a:chOff x="6528048" y="1268760"/>
            <a:chExt cx="1512168" cy="1512168"/>
          </a:xfrm>
        </p:grpSpPr>
        <p:sp>
          <p:nvSpPr>
            <p:cNvPr id="8" name="椭圆 7"/>
            <p:cNvSpPr/>
            <p:nvPr/>
          </p:nvSpPr>
          <p:spPr>
            <a:xfrm>
              <a:off x="6528048" y="1268760"/>
              <a:ext cx="1512168" cy="151216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9" name="椭圆 8"/>
            <p:cNvSpPr/>
            <p:nvPr/>
          </p:nvSpPr>
          <p:spPr>
            <a:xfrm>
              <a:off x="6752456" y="1529646"/>
              <a:ext cx="1063352" cy="1063352"/>
            </a:xfrm>
            <a:prstGeom prst="ellipse">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r>
                <a:rPr lang="en-US" altLang="zh-CN" sz="6000" b="1" dirty="0">
                  <a:solidFill>
                    <a:srgbClr val="C00000"/>
                  </a:solidFill>
                  <a:effectLst>
                    <a:outerShdw blurRad="38100" dist="38100" dir="2700000" algn="tl">
                      <a:srgbClr val="000000">
                        <a:alpha val="43137"/>
                      </a:srgbClr>
                    </a:outerShdw>
                  </a:effectLst>
                </a:rPr>
                <a:t>3</a:t>
              </a:r>
              <a:endParaRPr lang="en-US" altLang="zh-CN" sz="6000" b="1" dirty="0">
                <a:solidFill>
                  <a:srgbClr val="C00000"/>
                </a:solidFill>
                <a:effectLst>
                  <a:outerShdw blurRad="38100" dist="38100" dir="2700000" algn="tl">
                    <a:srgbClr val="000000">
                      <a:alpha val="43137"/>
                    </a:srgbClr>
                  </a:outerShdw>
                </a:effectLst>
              </a:endParaRPr>
            </a:p>
          </p:txBody>
        </p:sp>
      </p:grpSp>
      <p:sp>
        <p:nvSpPr>
          <p:cNvPr id="15" name="矩形 14"/>
          <p:cNvSpPr/>
          <p:nvPr/>
        </p:nvSpPr>
        <p:spPr>
          <a:xfrm>
            <a:off x="478031" y="2076391"/>
            <a:ext cx="11154500" cy="2861310"/>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marL="285750" indent="-285750">
              <a:lnSpc>
                <a:spcPct val="200000"/>
              </a:lnSpc>
              <a:buFont typeface="Wingdings" panose="05000000000000000000" pitchFamily="2" charset="2"/>
              <a:buChar char="u"/>
            </a:pPr>
            <a:r>
              <a:rPr lang="zh-CN" altLang="en-US" sz="1800" dirty="0">
                <a:ln w="1905"/>
                <a:latin typeface="微软雅黑" panose="020B0503020204020204" charset="-122"/>
                <a:ea typeface="微软雅黑" panose="020B0503020204020204" charset="-122"/>
              </a:rPr>
              <a:t>按照深化国家监察体制改革关于实现对所有行使公权力的公职人员监察全覆盖的要求</a:t>
            </a:r>
            <a:r>
              <a:rPr lang="zh-CN" altLang="en-US" sz="1800" dirty="0" smtClean="0">
                <a:ln w="1905"/>
                <a:latin typeface="微软雅黑" panose="020B0503020204020204" charset="-122"/>
                <a:ea typeface="微软雅黑" panose="020B0503020204020204" charset="-122"/>
              </a:rPr>
              <a:t>，规定，</a:t>
            </a:r>
            <a:r>
              <a:rPr lang="zh-CN" altLang="en-US" sz="1800" b="1" dirty="0">
                <a:ln w="1905"/>
                <a:solidFill>
                  <a:srgbClr val="C00000"/>
                </a:solidFill>
                <a:latin typeface="微软雅黑" panose="020B0503020204020204" charset="-122"/>
                <a:ea typeface="微软雅黑" panose="020B0503020204020204" charset="-122"/>
              </a:rPr>
              <a:t>监察机关对下列公职人员和有关人员进行监察</a:t>
            </a:r>
            <a:r>
              <a:rPr lang="zh-CN" altLang="en-US" sz="1800" b="1" dirty="0" smtClean="0">
                <a:ln w="1905"/>
                <a:solidFill>
                  <a:srgbClr val="C00000"/>
                </a:solidFill>
                <a:latin typeface="微软雅黑" panose="020B0503020204020204" charset="-122"/>
                <a:ea typeface="微软雅黑" panose="020B0503020204020204" charset="-122"/>
              </a:rPr>
              <a:t>：</a:t>
            </a:r>
            <a:endParaRPr lang="zh-CN" altLang="en-US" sz="1800" b="1" dirty="0" smtClean="0">
              <a:ln w="1905"/>
              <a:solidFill>
                <a:srgbClr val="C00000"/>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u"/>
            </a:pPr>
            <a:r>
              <a:rPr lang="zh-CN" altLang="en-US" sz="1800" dirty="0">
                <a:ln w="1905"/>
                <a:latin typeface="微软雅黑" panose="020B0503020204020204" charset="-122"/>
                <a:ea typeface="微软雅黑" panose="020B0503020204020204" charset="-122"/>
              </a:rPr>
              <a:t>（四）公办的教育、科研、文化、</a:t>
            </a:r>
            <a:r>
              <a:rPr lang="zh-CN" altLang="en-US" sz="1800" b="1" dirty="0">
                <a:ln w="1905"/>
                <a:solidFill>
                  <a:srgbClr val="FF0000"/>
                </a:solidFill>
                <a:latin typeface="微软雅黑" panose="020B0503020204020204" charset="-122"/>
                <a:ea typeface="微软雅黑" panose="020B0503020204020204" charset="-122"/>
              </a:rPr>
              <a:t>医疗卫生</a:t>
            </a:r>
            <a:r>
              <a:rPr lang="zh-CN" altLang="en-US" sz="1800" dirty="0">
                <a:ln w="1905"/>
                <a:latin typeface="微软雅黑" panose="020B0503020204020204" charset="-122"/>
                <a:ea typeface="微软雅黑" panose="020B0503020204020204" charset="-122"/>
              </a:rPr>
              <a:t>、体育等单位中从事管理的人员；</a:t>
            </a:r>
            <a:endParaRPr lang="zh-CN" altLang="en-US" sz="1800" dirty="0">
              <a:ln w="1905"/>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u"/>
            </a:pPr>
            <a:r>
              <a:rPr lang="zh-CN" altLang="en-US" sz="1800" dirty="0">
                <a:ln w="1905"/>
                <a:latin typeface="微软雅黑" panose="020B0503020204020204" charset="-122"/>
                <a:ea typeface="微软雅黑" panose="020B0503020204020204" charset="-122"/>
              </a:rPr>
              <a:t>（五）基层群众性自治组织中从事管理的人员；</a:t>
            </a:r>
            <a:endParaRPr lang="zh-CN" altLang="en-US" sz="1800" dirty="0">
              <a:ln w="1905"/>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u"/>
            </a:pPr>
            <a:r>
              <a:rPr lang="zh-CN" altLang="en-US" sz="1800" dirty="0">
                <a:ln w="1905"/>
                <a:latin typeface="微软雅黑" panose="020B0503020204020204" charset="-122"/>
                <a:ea typeface="微软雅黑" panose="020B0503020204020204" charset="-122"/>
              </a:rPr>
              <a:t>（六）其他依法履行公职的人员。</a:t>
            </a:r>
            <a:r>
              <a:rPr lang="zh-CN" altLang="en-US" sz="1800" dirty="0" smtClean="0">
                <a:ln w="1905"/>
                <a:latin typeface="微软雅黑" panose="020B0503020204020204" charset="-122"/>
                <a:ea typeface="微软雅黑" panose="020B0503020204020204" charset="-122"/>
              </a:rPr>
              <a:t>（</a:t>
            </a:r>
            <a:r>
              <a:rPr lang="zh-CN" altLang="en-US" sz="1800" b="1" dirty="0" smtClean="0">
                <a:ln w="1905"/>
                <a:solidFill>
                  <a:srgbClr val="C00000"/>
                </a:solidFill>
                <a:latin typeface="微软雅黑" panose="020B0503020204020204" charset="-122"/>
                <a:ea typeface="微软雅黑" panose="020B0503020204020204" charset="-122"/>
              </a:rPr>
              <a:t>第十五</a:t>
            </a:r>
            <a:r>
              <a:rPr lang="zh-CN" altLang="en-US" sz="1800" b="1" dirty="0">
                <a:ln w="1905"/>
                <a:solidFill>
                  <a:srgbClr val="C00000"/>
                </a:solidFill>
                <a:latin typeface="微软雅黑" panose="020B0503020204020204" charset="-122"/>
                <a:ea typeface="微软雅黑" panose="020B0503020204020204" charset="-122"/>
              </a:rPr>
              <a:t>条</a:t>
            </a:r>
            <a:r>
              <a:rPr lang="zh-CN" altLang="en-US" sz="1800" dirty="0">
                <a:ln w="1905"/>
                <a:latin typeface="微软雅黑" panose="020B0503020204020204" charset="-122"/>
                <a:ea typeface="微软雅黑" panose="020B0503020204020204" charset="-122"/>
              </a:rPr>
              <a:t>）。</a:t>
            </a:r>
            <a:endParaRPr lang="zh-CN" altLang="en-US" sz="1800" dirty="0">
              <a:ln w="1905"/>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cstate="email"/>
          <a:stretch>
            <a:fillRect/>
          </a:stretch>
        </p:blipFill>
        <p:spPr>
          <a:xfrm>
            <a:off x="478155" y="204470"/>
            <a:ext cx="929005" cy="948055"/>
          </a:xfrm>
          <a:prstGeom prst="rect">
            <a:avLst/>
          </a:prstGeom>
        </p:spPr>
      </p:pic>
      <p:sp>
        <p:nvSpPr>
          <p:cNvPr id="13" name="TextBox 50"/>
          <p:cNvSpPr txBox="1"/>
          <p:nvPr/>
        </p:nvSpPr>
        <p:spPr>
          <a:xfrm>
            <a:off x="1751965" y="568960"/>
            <a:ext cx="6057900" cy="583565"/>
          </a:xfrm>
          <a:prstGeom prst="rect">
            <a:avLst/>
          </a:prstGeom>
          <a:noFill/>
        </p:spPr>
        <p:txBody>
          <a:bodyPr wrap="square" rtlCol="0">
            <a:spAutoFit/>
          </a:bodyPr>
          <a:lstStyle/>
          <a:p>
            <a:pPr algn="l"/>
            <a:r>
              <a:rPr lang="zh-CN" altLang="en-US" sz="3200" dirty="0">
                <a:solidFill>
                  <a:srgbClr val="C00000"/>
                </a:solidFill>
                <a:latin typeface="微软雅黑" panose="020B0503020204020204" charset="-122"/>
                <a:ea typeface="微软雅黑" panose="020B0503020204020204" charset="-122"/>
                <a:sym typeface="+mn-ea"/>
              </a:rPr>
              <a:t>国家监察法</a:t>
            </a:r>
            <a:endParaRPr lang="zh-CN" altLang="en-US" sz="3200" dirty="0">
              <a:solidFill>
                <a:srgbClr val="C00000"/>
              </a:solidFill>
              <a:latin typeface="微软雅黑" panose="020B0503020204020204" charset="-122"/>
              <a:ea typeface="微软雅黑" panose="020B0503020204020204" charset="-122"/>
            </a:endParaRPr>
          </a:p>
        </p:txBody>
      </p:sp>
      <p:pic>
        <p:nvPicPr>
          <p:cNvPr id="41" name="图片 40"/>
          <p:cNvPicPr>
            <a:picLocks noChangeAspect="1"/>
          </p:cNvPicPr>
          <p:nvPr/>
        </p:nvPicPr>
        <p:blipFill>
          <a:blip r:embed="rId2" cstate="email"/>
          <a:stretch>
            <a:fillRect/>
          </a:stretch>
        </p:blipFill>
        <p:spPr>
          <a:xfrm>
            <a:off x="10212199" y="5702724"/>
            <a:ext cx="2062225" cy="1160955"/>
          </a:xfrm>
          <a:prstGeom prst="rect">
            <a:avLst/>
          </a:prstGeom>
        </p:spPr>
      </p:pic>
      <p:grpSp>
        <p:nvGrpSpPr>
          <p:cNvPr id="6" name="组合 5"/>
          <p:cNvGrpSpPr/>
          <p:nvPr/>
        </p:nvGrpSpPr>
        <p:grpSpPr>
          <a:xfrm>
            <a:off x="478155" y="1493483"/>
            <a:ext cx="8696739" cy="666786"/>
            <a:chOff x="0" y="1727929"/>
            <a:chExt cx="8696739" cy="666786"/>
          </a:xfrm>
        </p:grpSpPr>
        <p:sp>
          <p:nvSpPr>
            <p:cNvPr id="11" name="矩形 10"/>
            <p:cNvSpPr/>
            <p:nvPr/>
          </p:nvSpPr>
          <p:spPr>
            <a:xfrm>
              <a:off x="0" y="1727929"/>
              <a:ext cx="8525888" cy="6667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2" name="矩形 11"/>
            <p:cNvSpPr/>
            <p:nvPr/>
          </p:nvSpPr>
          <p:spPr>
            <a:xfrm>
              <a:off x="8607287" y="1727929"/>
              <a:ext cx="89452" cy="6667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4" name="矩形 13"/>
            <p:cNvSpPr/>
            <p:nvPr/>
          </p:nvSpPr>
          <p:spPr>
            <a:xfrm>
              <a:off x="145033" y="1782472"/>
              <a:ext cx="2316480" cy="460375"/>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l"/>
              <a:r>
                <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监察结果的处置</a:t>
              </a:r>
              <a:endPar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7" name="组合 6"/>
          <p:cNvGrpSpPr/>
          <p:nvPr/>
        </p:nvGrpSpPr>
        <p:grpSpPr>
          <a:xfrm>
            <a:off x="7031672" y="942702"/>
            <a:ext cx="1512168" cy="1512168"/>
            <a:chOff x="6528048" y="1154694"/>
            <a:chExt cx="1512168" cy="1512168"/>
          </a:xfrm>
        </p:grpSpPr>
        <p:sp>
          <p:nvSpPr>
            <p:cNvPr id="8" name="椭圆 7"/>
            <p:cNvSpPr/>
            <p:nvPr/>
          </p:nvSpPr>
          <p:spPr>
            <a:xfrm>
              <a:off x="6528048" y="1154694"/>
              <a:ext cx="1512168" cy="151216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9" name="椭圆 8"/>
            <p:cNvSpPr/>
            <p:nvPr/>
          </p:nvSpPr>
          <p:spPr>
            <a:xfrm>
              <a:off x="6752456" y="1529646"/>
              <a:ext cx="1063352" cy="1063352"/>
            </a:xfrm>
            <a:prstGeom prst="ellipse">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r>
                <a:rPr lang="en-US" altLang="zh-CN" sz="6000" b="1" dirty="0">
                  <a:solidFill>
                    <a:srgbClr val="C00000"/>
                  </a:solidFill>
                  <a:effectLst>
                    <a:outerShdw blurRad="38100" dist="38100" dir="2700000" algn="tl">
                      <a:srgbClr val="000000">
                        <a:alpha val="43137"/>
                      </a:srgbClr>
                    </a:outerShdw>
                  </a:effectLst>
                </a:rPr>
                <a:t>4</a:t>
              </a:r>
              <a:endParaRPr lang="en-US" altLang="zh-CN" sz="6000" b="1" dirty="0">
                <a:solidFill>
                  <a:srgbClr val="C00000"/>
                </a:solidFill>
                <a:effectLst>
                  <a:outerShdw blurRad="38100" dist="38100" dir="2700000" algn="tl">
                    <a:srgbClr val="000000">
                      <a:alpha val="43137"/>
                    </a:srgbClr>
                  </a:outerShdw>
                </a:effectLst>
              </a:endParaRPr>
            </a:p>
          </p:txBody>
        </p:sp>
      </p:grpSp>
      <p:sp>
        <p:nvSpPr>
          <p:cNvPr id="16" name="矩形 15"/>
          <p:cNvSpPr/>
          <p:nvPr/>
        </p:nvSpPr>
        <p:spPr>
          <a:xfrm>
            <a:off x="477878" y="2160361"/>
            <a:ext cx="10860606" cy="383095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u"/>
            </a:pPr>
            <a:r>
              <a:rPr lang="zh-CN" altLang="en-US" sz="1800" b="1" dirty="0">
                <a:ln w="1905"/>
                <a:latin typeface="微软雅黑" panose="020B0503020204020204" charset="-122"/>
                <a:ea typeface="微软雅黑" panose="020B0503020204020204" charset="-122"/>
              </a:rPr>
              <a:t>监察机关根据监督、调查结果，依法可作出以下处置：</a:t>
            </a:r>
            <a:endParaRPr lang="zh-CN" altLang="en-US" sz="1800" b="1" dirty="0">
              <a:ln w="1905"/>
              <a:latin typeface="微软雅黑" panose="020B0503020204020204" charset="-122"/>
              <a:ea typeface="微软雅黑" panose="020B0503020204020204" charset="-122"/>
            </a:endParaRPr>
          </a:p>
          <a:p>
            <a:pPr indent="0">
              <a:lnSpc>
                <a:spcPct val="150000"/>
              </a:lnSpc>
              <a:buFont typeface="Wingdings" panose="05000000000000000000" pitchFamily="2" charset="2"/>
              <a:buNone/>
            </a:pPr>
            <a:r>
              <a:rPr lang="zh-CN" altLang="en-US" sz="1800" dirty="0" smtClean="0">
                <a:ln w="1905"/>
                <a:latin typeface="微软雅黑" panose="020B0503020204020204" charset="-122"/>
                <a:ea typeface="微软雅黑" panose="020B0503020204020204" charset="-122"/>
              </a:rPr>
              <a:t>（一）对职务违法行为但情节较轻的公职人员，按照管理权限，直接或者委托有关机关、人员，进行谈话提醒、批评教育、责令检查，或者予以诫勉。</a:t>
            </a:r>
            <a:endParaRPr lang="zh-CN" altLang="en-US" sz="1800" dirty="0">
              <a:ln w="1905"/>
              <a:latin typeface="微软雅黑" panose="020B0503020204020204" charset="-122"/>
              <a:ea typeface="微软雅黑" panose="020B0503020204020204" charset="-122"/>
            </a:endParaRPr>
          </a:p>
          <a:p>
            <a:pPr indent="0">
              <a:lnSpc>
                <a:spcPct val="150000"/>
              </a:lnSpc>
              <a:buFont typeface="Wingdings" panose="05000000000000000000" pitchFamily="2" charset="2"/>
              <a:buNone/>
            </a:pPr>
            <a:r>
              <a:rPr lang="zh-CN" altLang="en-US" sz="1800" dirty="0">
                <a:ln w="1905"/>
                <a:latin typeface="微软雅黑" panose="020B0503020204020204" charset="-122"/>
                <a:ea typeface="微软雅黑" panose="020B0503020204020204" charset="-122"/>
              </a:rPr>
              <a:t>（二）对违法的公职人员依照法定程序作出警告、记过、记大过、降级、撤职、开除等政务处分决定；</a:t>
            </a:r>
            <a:endParaRPr lang="zh-CN" altLang="en-US" sz="1800" dirty="0">
              <a:ln w="1905"/>
              <a:latin typeface="微软雅黑" panose="020B0503020204020204" charset="-122"/>
              <a:ea typeface="微软雅黑" panose="020B0503020204020204" charset="-122"/>
            </a:endParaRPr>
          </a:p>
          <a:p>
            <a:pPr indent="0">
              <a:lnSpc>
                <a:spcPct val="150000"/>
              </a:lnSpc>
              <a:buFont typeface="Wingdings" panose="05000000000000000000" pitchFamily="2" charset="2"/>
              <a:buNone/>
            </a:pPr>
            <a:r>
              <a:rPr lang="zh-CN" altLang="en-US" sz="1800" dirty="0">
                <a:ln w="1905"/>
                <a:latin typeface="微软雅黑" panose="020B0503020204020204" charset="-122"/>
                <a:ea typeface="微软雅黑" panose="020B0503020204020204" charset="-122"/>
              </a:rPr>
              <a:t>（三）对不履行或者不正确履行职责负有责任的领导人员，按照管理权限对其直接作出问责决定，或者向有权作出问责决定的机关提出问责建议；</a:t>
            </a:r>
            <a:endParaRPr lang="zh-CN" altLang="en-US" sz="1800" dirty="0">
              <a:ln w="1905"/>
              <a:latin typeface="微软雅黑" panose="020B0503020204020204" charset="-122"/>
              <a:ea typeface="微软雅黑" panose="020B0503020204020204" charset="-122"/>
            </a:endParaRPr>
          </a:p>
          <a:p>
            <a:pPr indent="0">
              <a:lnSpc>
                <a:spcPct val="150000"/>
              </a:lnSpc>
              <a:buFont typeface="Wingdings" panose="05000000000000000000" pitchFamily="2" charset="2"/>
              <a:buNone/>
            </a:pPr>
            <a:r>
              <a:rPr lang="zh-CN" altLang="en-US" sz="1800" dirty="0">
                <a:ln w="1905"/>
                <a:latin typeface="微软雅黑" panose="020B0503020204020204" charset="-122"/>
                <a:ea typeface="微软雅黑" panose="020B0503020204020204" charset="-122"/>
              </a:rPr>
              <a:t>（四）对涉嫌职务犯罪的，监察机关经调查认为犯罪事实清楚，证据确实、充分的，制作起诉意见书，连同案卷材料、证据一并移送人民检察院依法审查、提起公诉；</a:t>
            </a:r>
            <a:endParaRPr lang="zh-CN" altLang="en-US" sz="1800" dirty="0">
              <a:ln w="1905"/>
              <a:latin typeface="微软雅黑" panose="020B0503020204020204" charset="-122"/>
              <a:ea typeface="微软雅黑" panose="020B0503020204020204" charset="-122"/>
            </a:endParaRPr>
          </a:p>
          <a:p>
            <a:pPr indent="0">
              <a:lnSpc>
                <a:spcPct val="150000"/>
              </a:lnSpc>
              <a:buFont typeface="Wingdings" panose="05000000000000000000" pitchFamily="2" charset="2"/>
              <a:buNone/>
            </a:pPr>
            <a:r>
              <a:rPr lang="zh-CN" altLang="en-US" sz="1800" dirty="0">
                <a:ln w="1905"/>
                <a:latin typeface="微软雅黑" panose="020B0503020204020204" charset="-122"/>
                <a:ea typeface="微软雅黑" panose="020B0503020204020204" charset="-122"/>
              </a:rPr>
              <a:t>（五）对监察对象所在单位廉政建设和履行职责存在的问题等提出监察建议。</a:t>
            </a:r>
            <a:r>
              <a:rPr lang="zh-CN" altLang="en-US" sz="1800" dirty="0" smtClean="0">
                <a:ln w="1905"/>
                <a:latin typeface="微软雅黑" panose="020B0503020204020204" charset="-122"/>
                <a:ea typeface="微软雅黑" panose="020B0503020204020204" charset="-122"/>
                <a:sym typeface="+mn-ea"/>
              </a:rPr>
              <a:t>（</a:t>
            </a:r>
            <a:r>
              <a:rPr lang="zh-CN" altLang="en-US" sz="1800" b="1" dirty="0" smtClean="0">
                <a:ln w="1905"/>
                <a:solidFill>
                  <a:srgbClr val="C00000"/>
                </a:solidFill>
                <a:latin typeface="微软雅黑" panose="020B0503020204020204" charset="-122"/>
                <a:ea typeface="微软雅黑" panose="020B0503020204020204" charset="-122"/>
                <a:sym typeface="+mn-ea"/>
              </a:rPr>
              <a:t>第四十五</a:t>
            </a:r>
            <a:r>
              <a:rPr lang="zh-CN" altLang="en-US" sz="1800" b="1" dirty="0">
                <a:ln w="1905"/>
                <a:solidFill>
                  <a:srgbClr val="C00000"/>
                </a:solidFill>
                <a:latin typeface="微软雅黑" panose="020B0503020204020204" charset="-122"/>
                <a:ea typeface="微软雅黑" panose="020B0503020204020204" charset="-122"/>
                <a:sym typeface="+mn-ea"/>
              </a:rPr>
              <a:t>条</a:t>
            </a:r>
            <a:r>
              <a:rPr lang="zh-CN" altLang="en-US" sz="1800" dirty="0">
                <a:ln w="1905"/>
                <a:latin typeface="微软雅黑" panose="020B0503020204020204" charset="-122"/>
                <a:ea typeface="微软雅黑" panose="020B0503020204020204" charset="-122"/>
                <a:sym typeface="+mn-ea"/>
              </a:rPr>
              <a:t>）。</a:t>
            </a:r>
            <a:endParaRPr lang="zh-CN" altLang="en-US" sz="1800" dirty="0">
              <a:ln w="1905"/>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16200000">
            <a:off x="-947059" y="947057"/>
            <a:ext cx="6858002" cy="4963884"/>
          </a:xfrm>
          <a:prstGeom prst="rect">
            <a:avLst/>
          </a:prstGeom>
          <a:effectLst>
            <a:outerShdw blurRad="190500" dist="101600" dir="5400000" algn="t" rotWithShape="0">
              <a:prstClr val="black">
                <a:alpha val="40000"/>
              </a:prstClr>
            </a:outerShdw>
          </a:effectLst>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013" y="803646"/>
            <a:ext cx="2975089" cy="52166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78211"/>
            <a:ext cx="6312880" cy="2594426"/>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52840"/>
            <a:ext cx="12192000" cy="652329"/>
          </a:xfrm>
          <a:prstGeom prst="rect">
            <a:avLst/>
          </a:prstGeom>
        </p:spPr>
      </p:pic>
      <p:pic>
        <p:nvPicPr>
          <p:cNvPr id="20" name="图片 19"/>
          <p:cNvPicPr>
            <a:picLocks noChangeAspect="1"/>
          </p:cNvPicPr>
          <p:nvPr/>
        </p:nvPicPr>
        <p:blipFill>
          <a:blip r:embed="rId6" cstate="email"/>
          <a:stretch>
            <a:fillRect/>
          </a:stretch>
        </p:blipFill>
        <p:spPr>
          <a:xfrm>
            <a:off x="2691936" y="413809"/>
            <a:ext cx="929005" cy="948055"/>
          </a:xfrm>
          <a:prstGeom prst="rect">
            <a:avLst/>
          </a:prstGeom>
        </p:spPr>
      </p:pic>
      <p:pic>
        <p:nvPicPr>
          <p:cNvPr id="21" name="图片 20"/>
          <p:cNvPicPr>
            <a:picLocks noChangeAspect="1"/>
          </p:cNvPicPr>
          <p:nvPr/>
        </p:nvPicPr>
        <p:blipFill>
          <a:blip r:embed="rId7" cstate="email"/>
          <a:stretch>
            <a:fillRect/>
          </a:stretch>
        </p:blipFill>
        <p:spPr>
          <a:xfrm>
            <a:off x="9908668" y="175631"/>
            <a:ext cx="2062225" cy="1160955"/>
          </a:xfrm>
          <a:prstGeom prst="rect">
            <a:avLst/>
          </a:prstGeom>
        </p:spPr>
      </p:pic>
      <p:sp>
        <p:nvSpPr>
          <p:cNvPr id="8" name="文本框 7"/>
          <p:cNvSpPr txBox="1"/>
          <p:nvPr/>
        </p:nvSpPr>
        <p:spPr>
          <a:xfrm>
            <a:off x="3108325" y="2597150"/>
            <a:ext cx="8006080" cy="1445260"/>
          </a:xfrm>
          <a:prstGeom prst="rect">
            <a:avLst/>
          </a:prstGeom>
          <a:noFill/>
        </p:spPr>
        <p:txBody>
          <a:bodyPr wrap="none" rtlCol="0" anchor="t">
            <a:spAutoFit/>
          </a:bodyPr>
          <a:p>
            <a:pPr algn="l"/>
            <a:r>
              <a:rPr lang="zh-CN" altLang="en-US" sz="4400" b="1"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sym typeface="+mn-ea"/>
              </a:rPr>
              <a:t>二、医疗机构从业人员行为规范</a:t>
            </a:r>
            <a:endParaRPr lang="zh-CN" altLang="en-US" sz="4400" b="1"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sym typeface="+mn-ea"/>
            </a:endParaRPr>
          </a:p>
          <a:p>
            <a:pPr algn="l"/>
            <a:r>
              <a:rPr lang="zh-CN" altLang="en-US" sz="4400" b="1"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sym typeface="+mn-ea"/>
              </a:rPr>
              <a:t>       医疗卫生行风九不准</a:t>
            </a:r>
            <a:endParaRPr lang="zh-CN" altLang="en-US" sz="4400"/>
          </a:p>
        </p:txBody>
      </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252840"/>
            <a:ext cx="12192000" cy="652329"/>
          </a:xfrm>
          <a:prstGeom prst="rect">
            <a:avLst/>
          </a:prstGeom>
        </p:spPr>
      </p:pic>
      <p:pic>
        <p:nvPicPr>
          <p:cNvPr id="2" name="图片 1"/>
          <p:cNvPicPr>
            <a:picLocks noChangeAspect="1"/>
          </p:cNvPicPr>
          <p:nvPr/>
        </p:nvPicPr>
        <p:blipFill>
          <a:blip r:embed="rId2"/>
          <a:stretch>
            <a:fillRect/>
          </a:stretch>
        </p:blipFill>
        <p:spPr>
          <a:xfrm>
            <a:off x="5597525" y="30480"/>
            <a:ext cx="6594475" cy="6873875"/>
          </a:xfrm>
          <a:prstGeom prst="rect">
            <a:avLst/>
          </a:prstGeom>
        </p:spPr>
      </p:pic>
      <p:pic>
        <p:nvPicPr>
          <p:cNvPr id="3" name="图片 2"/>
          <p:cNvPicPr>
            <a:picLocks noChangeAspect="1"/>
          </p:cNvPicPr>
          <p:nvPr/>
        </p:nvPicPr>
        <p:blipFill>
          <a:blip r:embed="rId3"/>
          <a:stretch>
            <a:fillRect/>
          </a:stretch>
        </p:blipFill>
        <p:spPr>
          <a:xfrm>
            <a:off x="0" y="30480"/>
            <a:ext cx="6290310" cy="68738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700" y="6252840"/>
            <a:ext cx="12192000" cy="652329"/>
          </a:xfrm>
          <a:prstGeom prst="rect">
            <a:avLst/>
          </a:prstGeom>
        </p:spPr>
      </p:pic>
      <p:pic>
        <p:nvPicPr>
          <p:cNvPr id="4" name="图片 3"/>
          <p:cNvPicPr>
            <a:picLocks noChangeAspect="1"/>
          </p:cNvPicPr>
          <p:nvPr/>
        </p:nvPicPr>
        <p:blipFill>
          <a:blip r:embed="rId2"/>
          <a:stretch>
            <a:fillRect/>
          </a:stretch>
        </p:blipFill>
        <p:spPr>
          <a:xfrm>
            <a:off x="0" y="-17145"/>
            <a:ext cx="12192000" cy="3101975"/>
          </a:xfrm>
          <a:prstGeom prst="rect">
            <a:avLst/>
          </a:prstGeom>
        </p:spPr>
      </p:pic>
      <p:pic>
        <p:nvPicPr>
          <p:cNvPr id="6" name="图片 5"/>
          <p:cNvPicPr>
            <a:picLocks noChangeAspect="1"/>
          </p:cNvPicPr>
          <p:nvPr/>
        </p:nvPicPr>
        <p:blipFill>
          <a:blip r:embed="rId3"/>
          <a:stretch>
            <a:fillRect/>
          </a:stretch>
        </p:blipFill>
        <p:spPr>
          <a:xfrm>
            <a:off x="834390" y="2944495"/>
            <a:ext cx="10548620" cy="2439670"/>
          </a:xfrm>
          <a:prstGeom prst="rect">
            <a:avLst/>
          </a:prstGeom>
        </p:spPr>
      </p:pic>
      <p:pic>
        <p:nvPicPr>
          <p:cNvPr id="8" name="图片 7"/>
          <p:cNvPicPr>
            <a:picLocks noChangeAspect="1"/>
          </p:cNvPicPr>
          <p:nvPr/>
        </p:nvPicPr>
        <p:blipFill>
          <a:blip r:embed="rId4"/>
          <a:stretch>
            <a:fillRect/>
          </a:stretch>
        </p:blipFill>
        <p:spPr>
          <a:xfrm>
            <a:off x="834390" y="5384165"/>
            <a:ext cx="10548620" cy="15398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252840"/>
            <a:ext cx="12192000" cy="652329"/>
          </a:xfrm>
          <a:prstGeom prst="rect">
            <a:avLst/>
          </a:prstGeom>
        </p:spPr>
      </p:pic>
      <p:pic>
        <p:nvPicPr>
          <p:cNvPr id="4" name="图片 3"/>
          <p:cNvPicPr>
            <a:picLocks noChangeAspect="1"/>
          </p:cNvPicPr>
          <p:nvPr/>
        </p:nvPicPr>
        <p:blipFill>
          <a:blip r:embed="rId2"/>
          <a:stretch>
            <a:fillRect/>
          </a:stretch>
        </p:blipFill>
        <p:spPr>
          <a:xfrm>
            <a:off x="0" y="-31750"/>
            <a:ext cx="12192635" cy="2802890"/>
          </a:xfrm>
          <a:prstGeom prst="rect">
            <a:avLst/>
          </a:prstGeom>
        </p:spPr>
      </p:pic>
      <p:pic>
        <p:nvPicPr>
          <p:cNvPr id="5" name="图片 4"/>
          <p:cNvPicPr>
            <a:picLocks noChangeAspect="1"/>
          </p:cNvPicPr>
          <p:nvPr/>
        </p:nvPicPr>
        <p:blipFill>
          <a:blip r:embed="rId3"/>
          <a:stretch>
            <a:fillRect/>
          </a:stretch>
        </p:blipFill>
        <p:spPr>
          <a:xfrm>
            <a:off x="814705" y="2771140"/>
            <a:ext cx="10627995" cy="2244725"/>
          </a:xfrm>
          <a:prstGeom prst="rect">
            <a:avLst/>
          </a:prstGeom>
        </p:spPr>
      </p:pic>
      <p:pic>
        <p:nvPicPr>
          <p:cNvPr id="6" name="图片 5"/>
          <p:cNvPicPr>
            <a:picLocks noChangeAspect="1"/>
          </p:cNvPicPr>
          <p:nvPr/>
        </p:nvPicPr>
        <p:blipFill>
          <a:blip r:embed="rId4"/>
          <a:stretch>
            <a:fillRect/>
          </a:stretch>
        </p:blipFill>
        <p:spPr>
          <a:xfrm>
            <a:off x="814705" y="5015865"/>
            <a:ext cx="10628630" cy="18897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252840"/>
            <a:ext cx="12192000" cy="652329"/>
          </a:xfrm>
          <a:prstGeom prst="rect">
            <a:avLst/>
          </a:prstGeom>
        </p:spPr>
      </p:pic>
      <p:pic>
        <p:nvPicPr>
          <p:cNvPr id="2" name="图片 1"/>
          <p:cNvPicPr>
            <a:picLocks noChangeAspect="1"/>
          </p:cNvPicPr>
          <p:nvPr/>
        </p:nvPicPr>
        <p:blipFill>
          <a:blip r:embed="rId2"/>
          <a:stretch>
            <a:fillRect/>
          </a:stretch>
        </p:blipFill>
        <p:spPr>
          <a:xfrm>
            <a:off x="0" y="-53975"/>
            <a:ext cx="12297410" cy="3505200"/>
          </a:xfrm>
          <a:prstGeom prst="rect">
            <a:avLst/>
          </a:prstGeom>
        </p:spPr>
      </p:pic>
      <p:pic>
        <p:nvPicPr>
          <p:cNvPr id="3" name="图片 2"/>
          <p:cNvPicPr>
            <a:picLocks noChangeAspect="1"/>
          </p:cNvPicPr>
          <p:nvPr/>
        </p:nvPicPr>
        <p:blipFill>
          <a:blip r:embed="rId3"/>
          <a:stretch>
            <a:fillRect/>
          </a:stretch>
        </p:blipFill>
        <p:spPr>
          <a:xfrm>
            <a:off x="635" y="3451225"/>
            <a:ext cx="12191365" cy="33705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252840"/>
            <a:ext cx="12192000" cy="652329"/>
          </a:xfrm>
          <a:prstGeom prst="rect">
            <a:avLst/>
          </a:prstGeom>
        </p:spPr>
      </p:pic>
      <p:pic>
        <p:nvPicPr>
          <p:cNvPr id="4" name="图片 3"/>
          <p:cNvPicPr>
            <a:picLocks noChangeAspect="1"/>
          </p:cNvPicPr>
          <p:nvPr/>
        </p:nvPicPr>
        <p:blipFill>
          <a:blip r:embed="rId2"/>
          <a:stretch>
            <a:fillRect/>
          </a:stretch>
        </p:blipFill>
        <p:spPr>
          <a:xfrm>
            <a:off x="0" y="-19050"/>
            <a:ext cx="12295505" cy="3802380"/>
          </a:xfrm>
          <a:prstGeom prst="rect">
            <a:avLst/>
          </a:prstGeom>
        </p:spPr>
      </p:pic>
      <p:pic>
        <p:nvPicPr>
          <p:cNvPr id="5" name="图片 4"/>
          <p:cNvPicPr>
            <a:picLocks noChangeAspect="1"/>
          </p:cNvPicPr>
          <p:nvPr/>
        </p:nvPicPr>
        <p:blipFill>
          <a:blip r:embed="rId3"/>
          <a:stretch>
            <a:fillRect/>
          </a:stretch>
        </p:blipFill>
        <p:spPr>
          <a:xfrm>
            <a:off x="635" y="3686810"/>
            <a:ext cx="12294870" cy="32181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252840"/>
            <a:ext cx="12192000" cy="652329"/>
          </a:xfrm>
          <a:prstGeom prst="rect">
            <a:avLst/>
          </a:prstGeom>
        </p:spPr>
      </p:pic>
      <p:pic>
        <p:nvPicPr>
          <p:cNvPr id="2" name="图片 1"/>
          <p:cNvPicPr>
            <a:picLocks noChangeAspect="1"/>
          </p:cNvPicPr>
          <p:nvPr/>
        </p:nvPicPr>
        <p:blipFill>
          <a:blip r:embed="rId2"/>
          <a:stretch>
            <a:fillRect/>
          </a:stretch>
        </p:blipFill>
        <p:spPr>
          <a:xfrm>
            <a:off x="0" y="-19050"/>
            <a:ext cx="12308205" cy="3788410"/>
          </a:xfrm>
          <a:prstGeom prst="rect">
            <a:avLst/>
          </a:prstGeom>
        </p:spPr>
      </p:pic>
      <p:pic>
        <p:nvPicPr>
          <p:cNvPr id="3" name="图片 2"/>
          <p:cNvPicPr>
            <a:picLocks noChangeAspect="1"/>
          </p:cNvPicPr>
          <p:nvPr/>
        </p:nvPicPr>
        <p:blipFill>
          <a:blip r:embed="rId3"/>
          <a:stretch>
            <a:fillRect/>
          </a:stretch>
        </p:blipFill>
        <p:spPr>
          <a:xfrm>
            <a:off x="0" y="3769360"/>
            <a:ext cx="12308205" cy="31362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16200000">
            <a:off x="-947059" y="947057"/>
            <a:ext cx="6858002" cy="4963884"/>
          </a:xfrm>
          <a:prstGeom prst="rect">
            <a:avLst/>
          </a:prstGeom>
          <a:effectLst>
            <a:outerShdw blurRad="190500" dist="101600" dir="5400000" algn="t" rotWithShape="0">
              <a:prstClr val="black">
                <a:alpha val="40000"/>
              </a:prstClr>
            </a:outerShdw>
          </a:effectLst>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013" y="803646"/>
            <a:ext cx="2975089" cy="52166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78211"/>
            <a:ext cx="6312880" cy="2594426"/>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52840"/>
            <a:ext cx="12192000" cy="652329"/>
          </a:xfrm>
          <a:prstGeom prst="rect">
            <a:avLst/>
          </a:prstGeom>
        </p:spPr>
      </p:pic>
      <p:pic>
        <p:nvPicPr>
          <p:cNvPr id="20" name="图片 19"/>
          <p:cNvPicPr>
            <a:picLocks noChangeAspect="1"/>
          </p:cNvPicPr>
          <p:nvPr/>
        </p:nvPicPr>
        <p:blipFill>
          <a:blip r:embed="rId6" cstate="email"/>
          <a:stretch>
            <a:fillRect/>
          </a:stretch>
        </p:blipFill>
        <p:spPr>
          <a:xfrm>
            <a:off x="2691936" y="413809"/>
            <a:ext cx="929005" cy="948055"/>
          </a:xfrm>
          <a:prstGeom prst="rect">
            <a:avLst/>
          </a:prstGeom>
        </p:spPr>
      </p:pic>
      <p:pic>
        <p:nvPicPr>
          <p:cNvPr id="21" name="图片 20"/>
          <p:cNvPicPr>
            <a:picLocks noChangeAspect="1"/>
          </p:cNvPicPr>
          <p:nvPr/>
        </p:nvPicPr>
        <p:blipFill>
          <a:blip r:embed="rId7" cstate="email"/>
          <a:stretch>
            <a:fillRect/>
          </a:stretch>
        </p:blipFill>
        <p:spPr>
          <a:xfrm>
            <a:off x="9908668" y="175631"/>
            <a:ext cx="2062225" cy="1160955"/>
          </a:xfrm>
          <a:prstGeom prst="rect">
            <a:avLst/>
          </a:prstGeom>
        </p:spPr>
      </p:pic>
      <p:sp>
        <p:nvSpPr>
          <p:cNvPr id="8" name="文本框 7"/>
          <p:cNvSpPr txBox="1"/>
          <p:nvPr/>
        </p:nvSpPr>
        <p:spPr>
          <a:xfrm>
            <a:off x="3897630" y="951865"/>
            <a:ext cx="7393940" cy="4707890"/>
          </a:xfrm>
          <a:prstGeom prst="rect">
            <a:avLst/>
          </a:prstGeom>
          <a:noFill/>
        </p:spPr>
        <p:txBody>
          <a:bodyPr wrap="square" rtlCol="0" anchor="t">
            <a:spAutoFit/>
          </a:bodyPr>
          <a:p>
            <a:pPr algn="l"/>
            <a:r>
              <a:rPr lang="en-US" altLang="zh-CN" sz="4400" b="1"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rPr>
              <a:t>“</a:t>
            </a:r>
            <a:r>
              <a:rPr lang="zh-CN" altLang="en-US" sz="4400" b="1"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rPr>
              <a:t>九不准</a:t>
            </a:r>
            <a:r>
              <a:rPr lang="en-US" altLang="zh-CN" sz="4400" b="1"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rPr>
              <a:t>”</a:t>
            </a:r>
            <a:r>
              <a:rPr lang="zh-CN" altLang="en-US" sz="4400" b="1"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rPr>
              <a:t>背景：</a:t>
            </a:r>
            <a:endParaRPr lang="zh-CN" altLang="en-US" sz="4400" b="1"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endParaRPr>
          </a:p>
          <a:p>
            <a:pPr algn="l"/>
            <a:r>
              <a:rPr lang="en-US" altLang="zh-CN" sz="3200"/>
              <a:t>         2013</a:t>
            </a:r>
            <a:r>
              <a:rPr lang="zh-CN" altLang="en-US" sz="3200"/>
              <a:t>年</a:t>
            </a:r>
            <a:r>
              <a:rPr lang="en-US" altLang="zh-CN" sz="3200"/>
              <a:t>12</a:t>
            </a:r>
            <a:r>
              <a:rPr lang="zh-CN" altLang="en-US" sz="3200"/>
              <a:t>月</a:t>
            </a:r>
            <a:r>
              <a:rPr lang="en-US" altLang="zh-CN" sz="3200"/>
              <a:t>26</a:t>
            </a:r>
            <a:r>
              <a:rPr lang="zh-CN" altLang="en-US" sz="3200"/>
              <a:t>日，国家卫健委针对医疗卫生方面群众反映强烈的突出问题，国家卫生计生委、国家中医药管理局制定了《加强医疗卫生行风建设</a:t>
            </a:r>
            <a:r>
              <a:rPr lang="en-US" altLang="zh-CN" sz="3200"/>
              <a:t>“</a:t>
            </a:r>
            <a:r>
              <a:rPr lang="zh-CN" altLang="en-US" sz="3200"/>
              <a:t>九不准</a:t>
            </a:r>
            <a:r>
              <a:rPr lang="en-US" altLang="zh-CN" sz="3200"/>
              <a:t>”</a:t>
            </a:r>
            <a:r>
              <a:rPr lang="zh-CN" altLang="en-US" sz="3200"/>
              <a:t>》，并将执行</a:t>
            </a:r>
            <a:r>
              <a:rPr lang="en-US" altLang="zh-CN" sz="3200"/>
              <a:t>“</a:t>
            </a:r>
            <a:r>
              <a:rPr lang="zh-CN" altLang="en-US" sz="3200"/>
              <a:t>九不准</a:t>
            </a:r>
            <a:r>
              <a:rPr lang="en-US" altLang="zh-CN" sz="3200"/>
              <a:t>”</a:t>
            </a:r>
            <a:r>
              <a:rPr lang="zh-CN" altLang="en-US" sz="3200"/>
              <a:t>情况列入医疗机构和</a:t>
            </a:r>
            <a:r>
              <a:rPr lang="zh-CN" altLang="en-US" sz="3200">
                <a:solidFill>
                  <a:srgbClr val="FF0000"/>
                </a:solidFill>
              </a:rPr>
              <a:t>医务人员年度考核、医德考评及医师定期考核的重要内容，作为职称晋升、评先评优的重要依据。</a:t>
            </a:r>
            <a:endParaRPr lang="zh-CN" altLang="en-US" sz="320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482886">
            <a:off x="-357041" y="-1622838"/>
            <a:ext cx="12905671" cy="4238148"/>
          </a:xfrm>
          <a:prstGeom prst="rect">
            <a:avLst/>
          </a:prstGeom>
          <a:effectLst>
            <a:outerShdw blurRad="190500" dist="101600" dir="5400000" algn="t" rotWithShape="0">
              <a:prstClr val="black">
                <a:alpha val="40000"/>
              </a:prstClr>
            </a:outerShdw>
          </a:effectLst>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2" y="-66108"/>
            <a:ext cx="1962263" cy="1478884"/>
          </a:xfrm>
          <a:prstGeom prst="rect">
            <a:avLst/>
          </a:prstGeom>
        </p:spPr>
      </p:pic>
      <p:sp>
        <p:nvSpPr>
          <p:cNvPr id="39" name="Freeform 5"/>
          <p:cNvSpPr/>
          <p:nvPr/>
        </p:nvSpPr>
        <p:spPr bwMode="auto">
          <a:xfrm>
            <a:off x="5374828" y="891168"/>
            <a:ext cx="1442344" cy="1260427"/>
          </a:xfrm>
          <a:custGeom>
            <a:avLst/>
            <a:gdLst>
              <a:gd name="T0" fmla="*/ 778 w 7797"/>
              <a:gd name="T1" fmla="*/ 2674 h 6810"/>
              <a:gd name="T2" fmla="*/ 2420 w 7797"/>
              <a:gd name="T3" fmla="*/ 1093 h 6810"/>
              <a:gd name="T4" fmla="*/ 3519 w 7797"/>
              <a:gd name="T5" fmla="*/ 922 h 6810"/>
              <a:gd name="T6" fmla="*/ 4020 w 7797"/>
              <a:gd name="T7" fmla="*/ 1416 h 6810"/>
              <a:gd name="T8" fmla="*/ 3165 w 7797"/>
              <a:gd name="T9" fmla="*/ 2191 h 6810"/>
              <a:gd name="T10" fmla="*/ 5509 w 7797"/>
              <a:gd name="T11" fmla="*/ 4407 h 6810"/>
              <a:gd name="T12" fmla="*/ 3550 w 7797"/>
              <a:gd name="T13" fmla="*/ 153 h 6810"/>
              <a:gd name="T14" fmla="*/ 6272 w 7797"/>
              <a:gd name="T15" fmla="*/ 5152 h 6810"/>
              <a:gd name="T16" fmla="*/ 6872 w 7797"/>
              <a:gd name="T17" fmla="*/ 5727 h 6810"/>
              <a:gd name="T18" fmla="*/ 6034 w 7797"/>
              <a:gd name="T19" fmla="*/ 6575 h 6810"/>
              <a:gd name="T20" fmla="*/ 5461 w 7797"/>
              <a:gd name="T21" fmla="*/ 6025 h 6810"/>
              <a:gd name="T22" fmla="*/ 1462 w 7797"/>
              <a:gd name="T23" fmla="*/ 5940 h 6810"/>
              <a:gd name="T24" fmla="*/ 1187 w 7797"/>
              <a:gd name="T25" fmla="*/ 5903 h 6810"/>
              <a:gd name="T26" fmla="*/ 412 w 7797"/>
              <a:gd name="T27" fmla="*/ 6465 h 6810"/>
              <a:gd name="T28" fmla="*/ 753 w 7797"/>
              <a:gd name="T29" fmla="*/ 5561 h 6810"/>
              <a:gd name="T30" fmla="*/ 815 w 7797"/>
              <a:gd name="T31" fmla="*/ 5409 h 6810"/>
              <a:gd name="T32" fmla="*/ 430 w 7797"/>
              <a:gd name="T33" fmla="*/ 4908 h 6810"/>
              <a:gd name="T34" fmla="*/ 888 w 7797"/>
              <a:gd name="T35" fmla="*/ 4481 h 6810"/>
              <a:gd name="T36" fmla="*/ 4636 w 7797"/>
              <a:gd name="T37" fmla="*/ 5225 h 6810"/>
              <a:gd name="T38" fmla="*/ 2311 w 7797"/>
              <a:gd name="T39" fmla="*/ 3016 h 6810"/>
              <a:gd name="T40" fmla="*/ 1712 w 7797"/>
              <a:gd name="T41" fmla="*/ 3620 h 6810"/>
              <a:gd name="T42" fmla="*/ 778 w 7797"/>
              <a:gd name="T43" fmla="*/ 2674 h 6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97" h="6810">
                <a:moveTo>
                  <a:pt x="778" y="2674"/>
                </a:moveTo>
                <a:lnTo>
                  <a:pt x="2420" y="1093"/>
                </a:lnTo>
                <a:cubicBezTo>
                  <a:pt x="2790" y="1302"/>
                  <a:pt x="3156" y="1199"/>
                  <a:pt x="3519" y="922"/>
                </a:cubicBezTo>
                <a:lnTo>
                  <a:pt x="4020" y="1416"/>
                </a:lnTo>
                <a:lnTo>
                  <a:pt x="3165" y="2191"/>
                </a:lnTo>
                <a:lnTo>
                  <a:pt x="5509" y="4407"/>
                </a:lnTo>
                <a:cubicBezTo>
                  <a:pt x="6394" y="2408"/>
                  <a:pt x="5407" y="884"/>
                  <a:pt x="3550" y="153"/>
                </a:cubicBezTo>
                <a:cubicBezTo>
                  <a:pt x="6161" y="0"/>
                  <a:pt x="7797" y="3094"/>
                  <a:pt x="6272" y="5152"/>
                </a:cubicBezTo>
                <a:lnTo>
                  <a:pt x="6872" y="5727"/>
                </a:lnTo>
                <a:lnTo>
                  <a:pt x="6034" y="6575"/>
                </a:lnTo>
                <a:lnTo>
                  <a:pt x="5461" y="6025"/>
                </a:lnTo>
                <a:cubicBezTo>
                  <a:pt x="4004" y="6810"/>
                  <a:pt x="2676" y="6755"/>
                  <a:pt x="1462" y="5940"/>
                </a:cubicBezTo>
                <a:cubicBezTo>
                  <a:pt x="1304" y="5839"/>
                  <a:pt x="1213" y="5827"/>
                  <a:pt x="1187" y="5903"/>
                </a:cubicBezTo>
                <a:cubicBezTo>
                  <a:pt x="1286" y="6472"/>
                  <a:pt x="749" y="6704"/>
                  <a:pt x="412" y="6465"/>
                </a:cubicBezTo>
                <a:cubicBezTo>
                  <a:pt x="0" y="6132"/>
                  <a:pt x="250" y="5504"/>
                  <a:pt x="753" y="5561"/>
                </a:cubicBezTo>
                <a:cubicBezTo>
                  <a:pt x="831" y="5565"/>
                  <a:pt x="884" y="5530"/>
                  <a:pt x="815" y="5409"/>
                </a:cubicBezTo>
                <a:cubicBezTo>
                  <a:pt x="712" y="5245"/>
                  <a:pt x="569" y="5076"/>
                  <a:pt x="430" y="4908"/>
                </a:cubicBezTo>
                <a:lnTo>
                  <a:pt x="888" y="4481"/>
                </a:lnTo>
                <a:cubicBezTo>
                  <a:pt x="2054" y="5440"/>
                  <a:pt x="3296" y="5758"/>
                  <a:pt x="4636" y="5225"/>
                </a:cubicBezTo>
                <a:lnTo>
                  <a:pt x="2311" y="3016"/>
                </a:lnTo>
                <a:lnTo>
                  <a:pt x="1712" y="3620"/>
                </a:lnTo>
                <a:lnTo>
                  <a:pt x="778" y="2674"/>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p:spPr>
        <p:txBody>
          <a:bodyPr vert="horz" wrap="square" lIns="91440" tIns="45720" rIns="91440" bIns="45720" numCol="1" anchor="t" anchorCtr="0" compatLnSpc="1"/>
          <a:lstStyle/>
          <a:p>
            <a:endParaRPr lang="zh-CN" altLang="en-US">
              <a:solidFill>
                <a:srgbClr val="C42F0B"/>
              </a:solidFill>
            </a:endParaRPr>
          </a:p>
        </p:txBody>
      </p:sp>
      <p:sp>
        <p:nvSpPr>
          <p:cNvPr id="43" name="党"/>
          <p:cNvSpPr txBox="1"/>
          <p:nvPr/>
        </p:nvSpPr>
        <p:spPr>
          <a:xfrm>
            <a:off x="298270" y="2151381"/>
            <a:ext cx="11419282" cy="4523105"/>
          </a:xfrm>
          <a:prstGeom prst="rect">
            <a:avLst/>
          </a:prstGeom>
          <a:noFill/>
          <a:ln>
            <a:noFill/>
          </a:ln>
          <a:effectLst>
            <a:innerShdw blurRad="63500" dist="50800" dir="16200000">
              <a:prstClr val="black">
                <a:alpha val="50000"/>
              </a:prstClr>
            </a:innerShdw>
          </a:effectLst>
        </p:spPr>
        <p:txBody>
          <a:bodyPr wrap="square" rtlCol="0">
            <a:spAutoFit/>
          </a:bodyPr>
          <a:lstStyle/>
          <a:p>
            <a:pPr algn="l"/>
            <a:r>
              <a:rPr lang="zh-CN" altLang="en-US" sz="4800" b="1" i="0"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rPr>
              <a:t>一、《监察法》</a:t>
            </a:r>
            <a:endParaRPr lang="zh-CN" altLang="en-US" sz="4800" b="1" i="0"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endParaRPr>
          </a:p>
          <a:p>
            <a:pPr algn="l"/>
            <a:endParaRPr lang="zh-CN" altLang="en-US" sz="4800" b="1" i="0"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endParaRPr>
          </a:p>
          <a:p>
            <a:pPr algn="l"/>
            <a:r>
              <a:rPr lang="zh-CN" altLang="en-US" sz="4800" b="1" i="0"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rPr>
              <a:t>二、医疗机构从业人员行为规范</a:t>
            </a:r>
            <a:endParaRPr lang="zh-CN" altLang="en-US" sz="4800" b="1" i="0"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endParaRPr>
          </a:p>
          <a:p>
            <a:pPr algn="l"/>
            <a:r>
              <a:rPr lang="zh-CN" altLang="en-US" sz="4800" b="1" i="0"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rPr>
              <a:t>       医疗卫生行风九不准</a:t>
            </a:r>
            <a:endParaRPr lang="zh-CN" altLang="en-US" sz="4800" b="1" i="0"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endParaRPr>
          </a:p>
          <a:p>
            <a:pPr algn="l"/>
            <a:endParaRPr lang="zh-CN" altLang="en-US" sz="4800" b="1" i="0"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endParaRPr>
          </a:p>
          <a:p>
            <a:pPr algn="l"/>
            <a:r>
              <a:rPr lang="zh-CN" altLang="en-US" sz="4800" b="1" i="0"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rPr>
              <a:t>三、医德医风考评</a:t>
            </a:r>
            <a:endParaRPr lang="zh-CN" altLang="en-US" sz="4800" b="1" i="0"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endParaRPr>
          </a:p>
        </p:txBody>
      </p:sp>
      <p:sp>
        <p:nvSpPr>
          <p:cNvPr id="44" name="党"/>
          <p:cNvSpPr txBox="1"/>
          <p:nvPr/>
        </p:nvSpPr>
        <p:spPr>
          <a:xfrm>
            <a:off x="782641" y="1948021"/>
            <a:ext cx="6628698" cy="460375"/>
          </a:xfrm>
          <a:prstGeom prst="rect">
            <a:avLst/>
          </a:prstGeom>
          <a:noFill/>
          <a:ln>
            <a:noFill/>
          </a:ln>
          <a:effectLst>
            <a:innerShdw blurRad="63500" dist="50800" dir="16200000">
              <a:prstClr val="black">
                <a:alpha val="50000"/>
              </a:prstClr>
            </a:innerShdw>
          </a:effectLst>
        </p:spPr>
        <p:txBody>
          <a:bodyPr wrap="square" rtlCol="0">
            <a:spAutoFit/>
          </a:bodyPr>
          <a:lstStyle/>
          <a:p>
            <a:pPr algn="ctr"/>
            <a:endParaRPr lang="zh-CN" altLang="en-US" sz="2400" b="1" dirty="0">
              <a:solidFill>
                <a:srgbClr val="FF0000"/>
              </a:solidFill>
              <a:latin typeface="微软雅黑" panose="020B0503020204020204" charset="-122"/>
              <a:ea typeface="微软雅黑" panose="020B0503020204020204" charset="-122"/>
            </a:endParaRPr>
          </a:p>
        </p:txBody>
      </p:sp>
      <p:pic>
        <p:nvPicPr>
          <p:cNvPr id="19" name="Picture 428" descr="Untitled-2"/>
          <p:cNvPicPr>
            <a:picLocks noChangeAspect="1" noChangeArrowheads="1" noCrop="1"/>
          </p:cNvPicPr>
          <p:nvPr/>
        </p:nvPicPr>
        <p:blipFill>
          <a:blip r:embed="rId4"/>
          <a:srcRect/>
          <a:stretch>
            <a:fillRect/>
          </a:stretch>
        </p:blipFill>
        <p:spPr bwMode="auto">
          <a:xfrm>
            <a:off x="298661" y="1267592"/>
            <a:ext cx="484717" cy="50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30" descr="Untitled-2"/>
          <p:cNvPicPr>
            <a:picLocks noChangeAspect="1" noChangeArrowheads="1" noCrop="1"/>
          </p:cNvPicPr>
          <p:nvPr/>
        </p:nvPicPr>
        <p:blipFill>
          <a:blip r:embed="rId4"/>
          <a:srcRect/>
          <a:stretch>
            <a:fillRect/>
          </a:stretch>
        </p:blipFill>
        <p:spPr bwMode="auto">
          <a:xfrm>
            <a:off x="-2476500" y="2536957"/>
            <a:ext cx="192616" cy="203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31" descr="Untitled-2"/>
          <p:cNvPicPr>
            <a:picLocks noChangeAspect="1" noChangeArrowheads="1" noCrop="1"/>
          </p:cNvPicPr>
          <p:nvPr/>
        </p:nvPicPr>
        <p:blipFill>
          <a:blip r:embed="rId4"/>
          <a:srcRect/>
          <a:stretch>
            <a:fillRect/>
          </a:stretch>
        </p:blipFill>
        <p:spPr bwMode="auto">
          <a:xfrm>
            <a:off x="-2273300" y="2638557"/>
            <a:ext cx="192616" cy="203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32" descr="Untitled-2"/>
          <p:cNvPicPr>
            <a:picLocks noChangeAspect="1" noChangeArrowheads="1" noCrop="1"/>
          </p:cNvPicPr>
          <p:nvPr/>
        </p:nvPicPr>
        <p:blipFill>
          <a:blip r:embed="rId4"/>
          <a:srcRect/>
          <a:stretch>
            <a:fillRect/>
          </a:stretch>
        </p:blipFill>
        <p:spPr bwMode="auto">
          <a:xfrm>
            <a:off x="982556" y="1948312"/>
            <a:ext cx="192617" cy="2032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34" descr="Untitled-2"/>
          <p:cNvPicPr>
            <a:picLocks noChangeAspect="1" noChangeArrowheads="1" noCrop="1"/>
          </p:cNvPicPr>
          <p:nvPr/>
        </p:nvPicPr>
        <p:blipFill>
          <a:blip r:embed="rId4"/>
          <a:srcRect/>
          <a:stretch>
            <a:fillRect/>
          </a:stretch>
        </p:blipFill>
        <p:spPr bwMode="auto">
          <a:xfrm>
            <a:off x="-2963333" y="2714757"/>
            <a:ext cx="1905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37" descr="Untitled-2"/>
          <p:cNvPicPr>
            <a:picLocks noChangeAspect="1" noChangeArrowheads="1" noCrop="1"/>
          </p:cNvPicPr>
          <p:nvPr/>
        </p:nvPicPr>
        <p:blipFill>
          <a:blip r:embed="rId4"/>
          <a:srcRect/>
          <a:stretch>
            <a:fillRect/>
          </a:stretch>
        </p:blipFill>
        <p:spPr bwMode="auto">
          <a:xfrm>
            <a:off x="-3678767" y="2841757"/>
            <a:ext cx="1905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33" name="背景音乐">
            <a:hlinkClick r:id="" action="ppaction://media"/>
          </p:cNvPr>
          <p:cNvPicPr>
            <a:picLocks noChangeAspect="1"/>
          </p:cNvPicPr>
          <p:nvPr>
            <a:audioFile r:link="rId5"/>
            <p:extLst>
              <p:ext uri="{DAA4B4D4-6D71-4841-9C94-3DE7FCFB9230}">
                <p14:media xmlns:p14="http://schemas.microsoft.com/office/powerpoint/2010/main" r:embed="rId6">
                  <p14:fade in="1000.000000" out="500.000000"/>
                </p14:media>
              </p:ext>
            </p:extLst>
          </p:nvPr>
        </p:nvPicPr>
        <p:blipFill>
          <a:blip r:embed="rId7"/>
          <a:stretch>
            <a:fillRect/>
          </a:stretch>
        </p:blipFill>
        <p:spPr>
          <a:xfrm>
            <a:off x="-1403877" y="-1130300"/>
            <a:ext cx="676801" cy="6768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childTnLst>
            <p:audio>
              <p:cMediaNode vol="100000" numSld="999" showWhenStopped="0">
                <p:cTn id="2" repeatCount="indefinite" fill="remove" display="0">
                  <p:stCondLst>
                    <p:cond delay="indefinite"/>
                  </p:stCondLst>
                  <p:endCondLst>
                    <p:cond evt="onStopAudio" delay="0">
                      <p:tgtEl>
                        <p:sldTgt/>
                      </p:tgtEl>
                    </p:cond>
                  </p:endCondLst>
                </p:cTn>
                <p:tgtEl>
                  <p:spTgt spid="33"/>
                </p:tgtEl>
              </p:cMediaNode>
            </p:audio>
          </p:childTnLst>
        </p:cTn>
      </p:par>
    </p:tnLst>
    <p:bldLst>
      <p:bldP spid="39" grpId="0" bldLvl="0" animBg="1"/>
      <p:bldP spid="43" grpId="0" bldLvl="0" animBg="1"/>
      <p:bldP spid="4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482886">
            <a:off x="-377361" y="-1637443"/>
            <a:ext cx="12905671" cy="4238148"/>
          </a:xfrm>
          <a:prstGeom prst="rect">
            <a:avLst/>
          </a:prstGeom>
          <a:effectLst>
            <a:outerShdw blurRad="190500" dist="101600" dir="5400000" algn="t" rotWithShape="0">
              <a:prstClr val="black">
                <a:alpha val="40000"/>
              </a:prstClr>
            </a:outerShdw>
          </a:effectLst>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2" y="-66108"/>
            <a:ext cx="1962263" cy="1478884"/>
          </a:xfrm>
          <a:prstGeom prst="rect">
            <a:avLst/>
          </a:prstGeom>
        </p:spPr>
      </p:pic>
      <p:grpSp>
        <p:nvGrpSpPr>
          <p:cNvPr id="6" name="组合 5"/>
          <p:cNvGrpSpPr/>
          <p:nvPr/>
        </p:nvGrpSpPr>
        <p:grpSpPr>
          <a:xfrm>
            <a:off x="478155" y="1493483"/>
            <a:ext cx="8696739" cy="666786"/>
            <a:chOff x="0" y="1727929"/>
            <a:chExt cx="8696739" cy="666786"/>
          </a:xfrm>
        </p:grpSpPr>
        <p:sp>
          <p:nvSpPr>
            <p:cNvPr id="11" name="矩形 10"/>
            <p:cNvSpPr/>
            <p:nvPr/>
          </p:nvSpPr>
          <p:spPr>
            <a:xfrm>
              <a:off x="0" y="1727929"/>
              <a:ext cx="8525888" cy="6667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2" name="矩形 11"/>
            <p:cNvSpPr/>
            <p:nvPr/>
          </p:nvSpPr>
          <p:spPr>
            <a:xfrm>
              <a:off x="8607287" y="1727929"/>
              <a:ext cx="89452" cy="6667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4" name="矩形 13"/>
            <p:cNvSpPr/>
            <p:nvPr/>
          </p:nvSpPr>
          <p:spPr>
            <a:xfrm>
              <a:off x="145033" y="1782472"/>
              <a:ext cx="1706880" cy="460375"/>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l"/>
              <a:r>
                <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主要内容：</a:t>
              </a:r>
              <a:endPar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pic>
        <p:nvPicPr>
          <p:cNvPr id="4" name="图片 3" descr="e81a0a979b99de3887b6475143a302f"/>
          <p:cNvPicPr>
            <a:picLocks noChangeAspect="1"/>
          </p:cNvPicPr>
          <p:nvPr/>
        </p:nvPicPr>
        <p:blipFill>
          <a:blip r:embed="rId4"/>
          <a:stretch>
            <a:fillRect/>
          </a:stretch>
        </p:blipFill>
        <p:spPr>
          <a:xfrm>
            <a:off x="146685" y="2160270"/>
            <a:ext cx="4204970" cy="5715635"/>
          </a:xfrm>
          <a:prstGeom prst="rect">
            <a:avLst/>
          </a:prstGeom>
        </p:spPr>
      </p:pic>
      <p:pic>
        <p:nvPicPr>
          <p:cNvPr id="5" name="图片 4" descr="1c0a9d44e4fe91b240f72ec36bb1854"/>
          <p:cNvPicPr>
            <a:picLocks noChangeAspect="1"/>
          </p:cNvPicPr>
          <p:nvPr/>
        </p:nvPicPr>
        <p:blipFill>
          <a:blip r:embed="rId5"/>
          <a:stretch>
            <a:fillRect/>
          </a:stretch>
        </p:blipFill>
        <p:spPr>
          <a:xfrm>
            <a:off x="4351655" y="2160270"/>
            <a:ext cx="3957320" cy="4781550"/>
          </a:xfrm>
          <a:prstGeom prst="rect">
            <a:avLst/>
          </a:prstGeom>
        </p:spPr>
      </p:pic>
      <p:pic>
        <p:nvPicPr>
          <p:cNvPr id="7" name="图片 6" descr="894cf1b9dac5f6875e27083f7da5160"/>
          <p:cNvPicPr>
            <a:picLocks noChangeAspect="1"/>
          </p:cNvPicPr>
          <p:nvPr/>
        </p:nvPicPr>
        <p:blipFill>
          <a:blip r:embed="rId6"/>
          <a:stretch>
            <a:fillRect/>
          </a:stretch>
        </p:blipFill>
        <p:spPr>
          <a:xfrm>
            <a:off x="8308975" y="2160270"/>
            <a:ext cx="3883025" cy="54197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482886">
            <a:off x="-377361" y="-1637443"/>
            <a:ext cx="12905671" cy="4238148"/>
          </a:xfrm>
          <a:prstGeom prst="rect">
            <a:avLst/>
          </a:prstGeom>
          <a:effectLst>
            <a:outerShdw blurRad="190500" dist="101600" dir="5400000" algn="t" rotWithShape="0">
              <a:prstClr val="black">
                <a:alpha val="40000"/>
              </a:prstClr>
            </a:outerShdw>
          </a:effectLst>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2" y="-66108"/>
            <a:ext cx="1962263" cy="1478884"/>
          </a:xfrm>
          <a:prstGeom prst="rect">
            <a:avLst/>
          </a:prstGeom>
        </p:spPr>
      </p:pic>
      <p:grpSp>
        <p:nvGrpSpPr>
          <p:cNvPr id="6" name="组合 5"/>
          <p:cNvGrpSpPr/>
          <p:nvPr/>
        </p:nvGrpSpPr>
        <p:grpSpPr>
          <a:xfrm>
            <a:off x="478155" y="1493483"/>
            <a:ext cx="8696739" cy="666786"/>
            <a:chOff x="0" y="1727929"/>
            <a:chExt cx="8696739" cy="666786"/>
          </a:xfrm>
        </p:grpSpPr>
        <p:sp>
          <p:nvSpPr>
            <p:cNvPr id="11" name="矩形 10"/>
            <p:cNvSpPr/>
            <p:nvPr/>
          </p:nvSpPr>
          <p:spPr>
            <a:xfrm>
              <a:off x="0" y="1727929"/>
              <a:ext cx="8525888" cy="6667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2" name="矩形 11"/>
            <p:cNvSpPr/>
            <p:nvPr/>
          </p:nvSpPr>
          <p:spPr>
            <a:xfrm>
              <a:off x="8607287" y="1727929"/>
              <a:ext cx="89452" cy="6667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4" name="矩形 13"/>
            <p:cNvSpPr/>
            <p:nvPr/>
          </p:nvSpPr>
          <p:spPr>
            <a:xfrm>
              <a:off x="145033" y="1782472"/>
              <a:ext cx="1706880" cy="460375"/>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l"/>
              <a:r>
                <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主要内容：</a:t>
              </a:r>
              <a:endPar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pic>
        <p:nvPicPr>
          <p:cNvPr id="2" name="图片 1" descr="a425ad0ef814ef6586a764024371300"/>
          <p:cNvPicPr>
            <a:picLocks noChangeAspect="1"/>
          </p:cNvPicPr>
          <p:nvPr/>
        </p:nvPicPr>
        <p:blipFill>
          <a:blip r:embed="rId4"/>
          <a:stretch>
            <a:fillRect/>
          </a:stretch>
        </p:blipFill>
        <p:spPr>
          <a:xfrm>
            <a:off x="0" y="2160270"/>
            <a:ext cx="4362450" cy="5175885"/>
          </a:xfrm>
          <a:prstGeom prst="rect">
            <a:avLst/>
          </a:prstGeom>
        </p:spPr>
      </p:pic>
      <p:pic>
        <p:nvPicPr>
          <p:cNvPr id="3" name="图片 2" descr="b6b6e385a2c81c418c1c294120ab836"/>
          <p:cNvPicPr>
            <a:picLocks noChangeAspect="1"/>
          </p:cNvPicPr>
          <p:nvPr/>
        </p:nvPicPr>
        <p:blipFill>
          <a:blip r:embed="rId5"/>
          <a:stretch>
            <a:fillRect/>
          </a:stretch>
        </p:blipFill>
        <p:spPr>
          <a:xfrm>
            <a:off x="4471035" y="2160270"/>
            <a:ext cx="4095115" cy="5038725"/>
          </a:xfrm>
          <a:prstGeom prst="rect">
            <a:avLst/>
          </a:prstGeom>
        </p:spPr>
      </p:pic>
      <p:pic>
        <p:nvPicPr>
          <p:cNvPr id="4" name="图片 3" descr="302f08de4685ba0108e031fb9dbec46"/>
          <p:cNvPicPr>
            <a:picLocks noChangeAspect="1"/>
          </p:cNvPicPr>
          <p:nvPr/>
        </p:nvPicPr>
        <p:blipFill>
          <a:blip r:embed="rId6"/>
          <a:stretch>
            <a:fillRect/>
          </a:stretch>
        </p:blipFill>
        <p:spPr>
          <a:xfrm>
            <a:off x="8566150" y="2160270"/>
            <a:ext cx="3761105" cy="55721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482886">
            <a:off x="-357041" y="-1666018"/>
            <a:ext cx="12905671" cy="4238148"/>
          </a:xfrm>
          <a:prstGeom prst="rect">
            <a:avLst/>
          </a:prstGeom>
          <a:effectLst>
            <a:outerShdw blurRad="190500" dist="101600" dir="5400000" algn="t" rotWithShape="0">
              <a:prstClr val="black">
                <a:alpha val="40000"/>
              </a:prstClr>
            </a:outerShdw>
          </a:effectLst>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2" y="-66108"/>
            <a:ext cx="1962263" cy="1478884"/>
          </a:xfrm>
          <a:prstGeom prst="rect">
            <a:avLst/>
          </a:prstGeom>
        </p:spPr>
      </p:pic>
      <p:grpSp>
        <p:nvGrpSpPr>
          <p:cNvPr id="6" name="组合 5"/>
          <p:cNvGrpSpPr/>
          <p:nvPr/>
        </p:nvGrpSpPr>
        <p:grpSpPr>
          <a:xfrm>
            <a:off x="478155" y="1493483"/>
            <a:ext cx="8696739" cy="666786"/>
            <a:chOff x="0" y="1727929"/>
            <a:chExt cx="8696739" cy="666786"/>
          </a:xfrm>
        </p:grpSpPr>
        <p:sp>
          <p:nvSpPr>
            <p:cNvPr id="11" name="矩形 10"/>
            <p:cNvSpPr/>
            <p:nvPr/>
          </p:nvSpPr>
          <p:spPr>
            <a:xfrm>
              <a:off x="0" y="1727929"/>
              <a:ext cx="8525888" cy="6667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2" name="矩形 11"/>
            <p:cNvSpPr/>
            <p:nvPr/>
          </p:nvSpPr>
          <p:spPr>
            <a:xfrm>
              <a:off x="8607287" y="1727929"/>
              <a:ext cx="89452" cy="6667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4" name="矩形 13"/>
            <p:cNvSpPr/>
            <p:nvPr/>
          </p:nvSpPr>
          <p:spPr>
            <a:xfrm>
              <a:off x="145033" y="1782472"/>
              <a:ext cx="1706880" cy="460375"/>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l"/>
              <a:r>
                <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主要内容：</a:t>
              </a:r>
              <a:endPar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pic>
        <p:nvPicPr>
          <p:cNvPr id="2" name="图片 1" descr="18eeaa120f540752f20440772ac1f5a"/>
          <p:cNvPicPr>
            <a:picLocks noChangeAspect="1"/>
          </p:cNvPicPr>
          <p:nvPr/>
        </p:nvPicPr>
        <p:blipFill>
          <a:blip r:embed="rId4"/>
          <a:stretch>
            <a:fillRect/>
          </a:stretch>
        </p:blipFill>
        <p:spPr>
          <a:xfrm>
            <a:off x="0" y="2160270"/>
            <a:ext cx="4628515" cy="5196205"/>
          </a:xfrm>
          <a:prstGeom prst="rect">
            <a:avLst/>
          </a:prstGeom>
        </p:spPr>
      </p:pic>
      <p:pic>
        <p:nvPicPr>
          <p:cNvPr id="3" name="图片 2" descr="1e2caab7f99de1dbbc5e11a2c48f91b"/>
          <p:cNvPicPr>
            <a:picLocks noChangeAspect="1"/>
          </p:cNvPicPr>
          <p:nvPr/>
        </p:nvPicPr>
        <p:blipFill>
          <a:blip r:embed="rId5"/>
          <a:stretch>
            <a:fillRect/>
          </a:stretch>
        </p:blipFill>
        <p:spPr>
          <a:xfrm>
            <a:off x="4628515" y="2171700"/>
            <a:ext cx="3968750" cy="5185410"/>
          </a:xfrm>
          <a:prstGeom prst="rect">
            <a:avLst/>
          </a:prstGeom>
        </p:spPr>
      </p:pic>
      <p:pic>
        <p:nvPicPr>
          <p:cNvPr id="4" name="图片 3" descr="bdb4a787e1ee0c5cda15de590d436ef"/>
          <p:cNvPicPr>
            <a:picLocks noChangeAspect="1"/>
          </p:cNvPicPr>
          <p:nvPr/>
        </p:nvPicPr>
        <p:blipFill>
          <a:blip r:embed="rId6"/>
          <a:stretch>
            <a:fillRect/>
          </a:stretch>
        </p:blipFill>
        <p:spPr>
          <a:xfrm>
            <a:off x="8597265" y="2171700"/>
            <a:ext cx="3717290" cy="51854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16200000">
            <a:off x="-947059" y="947057"/>
            <a:ext cx="6858002" cy="4963884"/>
          </a:xfrm>
          <a:prstGeom prst="rect">
            <a:avLst/>
          </a:prstGeom>
          <a:effectLst>
            <a:outerShdw blurRad="190500" dist="101600" dir="5400000" algn="t" rotWithShape="0">
              <a:prstClr val="black">
                <a:alpha val="40000"/>
              </a:prstClr>
            </a:outerShdw>
          </a:effectLst>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013" y="803646"/>
            <a:ext cx="2975089" cy="52166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78211"/>
            <a:ext cx="6312880" cy="2594426"/>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52840"/>
            <a:ext cx="12192000" cy="652329"/>
          </a:xfrm>
          <a:prstGeom prst="rect">
            <a:avLst/>
          </a:prstGeom>
        </p:spPr>
      </p:pic>
      <p:pic>
        <p:nvPicPr>
          <p:cNvPr id="20" name="图片 19"/>
          <p:cNvPicPr>
            <a:picLocks noChangeAspect="1"/>
          </p:cNvPicPr>
          <p:nvPr/>
        </p:nvPicPr>
        <p:blipFill>
          <a:blip r:embed="rId6" cstate="email"/>
          <a:stretch>
            <a:fillRect/>
          </a:stretch>
        </p:blipFill>
        <p:spPr>
          <a:xfrm>
            <a:off x="2691936" y="413809"/>
            <a:ext cx="929005" cy="948055"/>
          </a:xfrm>
          <a:prstGeom prst="rect">
            <a:avLst/>
          </a:prstGeom>
        </p:spPr>
      </p:pic>
      <p:pic>
        <p:nvPicPr>
          <p:cNvPr id="21" name="图片 20"/>
          <p:cNvPicPr>
            <a:picLocks noChangeAspect="1"/>
          </p:cNvPicPr>
          <p:nvPr/>
        </p:nvPicPr>
        <p:blipFill>
          <a:blip r:embed="rId7" cstate="email"/>
          <a:stretch>
            <a:fillRect/>
          </a:stretch>
        </p:blipFill>
        <p:spPr>
          <a:xfrm>
            <a:off x="9908668" y="175631"/>
            <a:ext cx="2062225" cy="1160955"/>
          </a:xfrm>
          <a:prstGeom prst="rect">
            <a:avLst/>
          </a:prstGeom>
        </p:spPr>
      </p:pic>
      <p:sp>
        <p:nvSpPr>
          <p:cNvPr id="8" name="文本框 7"/>
          <p:cNvSpPr txBox="1"/>
          <p:nvPr/>
        </p:nvSpPr>
        <p:spPr>
          <a:xfrm>
            <a:off x="3629660" y="2597150"/>
            <a:ext cx="6278880" cy="1014730"/>
          </a:xfrm>
          <a:prstGeom prst="rect">
            <a:avLst/>
          </a:prstGeom>
          <a:noFill/>
        </p:spPr>
        <p:txBody>
          <a:bodyPr wrap="none" rtlCol="0" anchor="t">
            <a:spAutoFit/>
          </a:bodyPr>
          <a:p>
            <a:pPr algn="l"/>
            <a:r>
              <a:rPr lang="zh-CN" altLang="en-US" sz="6000" b="1"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sym typeface="+mn-ea"/>
              </a:rPr>
              <a:t>三、医德医风考评</a:t>
            </a:r>
            <a:endParaRPr lang="zh-CN" altLang="en-US" sz="6000"/>
          </a:p>
        </p:txBody>
      </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482886">
            <a:off x="-377361" y="-1637443"/>
            <a:ext cx="12905671" cy="4238148"/>
          </a:xfrm>
          <a:prstGeom prst="rect">
            <a:avLst/>
          </a:prstGeom>
          <a:effectLst>
            <a:outerShdw blurRad="190500" dist="101600" dir="5400000" algn="t" rotWithShape="0">
              <a:prstClr val="black">
                <a:alpha val="40000"/>
              </a:prstClr>
            </a:outerShdw>
          </a:effectLst>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2" y="-66108"/>
            <a:ext cx="1962263" cy="1478884"/>
          </a:xfrm>
          <a:prstGeom prst="rect">
            <a:avLst/>
          </a:prstGeom>
        </p:spPr>
      </p:pic>
      <p:grpSp>
        <p:nvGrpSpPr>
          <p:cNvPr id="6" name="组合 5"/>
          <p:cNvGrpSpPr/>
          <p:nvPr/>
        </p:nvGrpSpPr>
        <p:grpSpPr>
          <a:xfrm>
            <a:off x="478155" y="1341718"/>
            <a:ext cx="8696739" cy="818551"/>
            <a:chOff x="0" y="1576164"/>
            <a:chExt cx="8696739" cy="818551"/>
          </a:xfrm>
        </p:grpSpPr>
        <p:sp>
          <p:nvSpPr>
            <p:cNvPr id="11" name="矩形 10"/>
            <p:cNvSpPr/>
            <p:nvPr/>
          </p:nvSpPr>
          <p:spPr>
            <a:xfrm>
              <a:off x="0" y="1576164"/>
              <a:ext cx="8525888" cy="6667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2" name="矩形 11"/>
            <p:cNvSpPr/>
            <p:nvPr/>
          </p:nvSpPr>
          <p:spPr>
            <a:xfrm>
              <a:off x="8607287" y="1727929"/>
              <a:ext cx="89452" cy="6667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4" name="矩形 13"/>
            <p:cNvSpPr/>
            <p:nvPr/>
          </p:nvSpPr>
          <p:spPr>
            <a:xfrm>
              <a:off x="145033" y="1782472"/>
              <a:ext cx="1706880" cy="460375"/>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l"/>
              <a:r>
                <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主要内容：</a:t>
              </a:r>
              <a:endPar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5" name="文本框 4"/>
          <p:cNvSpPr txBox="1"/>
          <p:nvPr/>
        </p:nvSpPr>
        <p:spPr>
          <a:xfrm>
            <a:off x="478155" y="2008505"/>
            <a:ext cx="9457055" cy="4923155"/>
          </a:xfrm>
          <a:prstGeom prst="rect">
            <a:avLst/>
          </a:prstGeom>
          <a:noFill/>
        </p:spPr>
        <p:txBody>
          <a:bodyPr wrap="square" rtlCol="0">
            <a:spAutoFit/>
          </a:bodyPr>
          <a:p>
            <a:pPr indent="457200" fontAlgn="auto"/>
            <a:r>
              <a:rPr lang="zh-CN" altLang="en-US" sz="2000" b="1"/>
              <a:t>1、成立了医院医德医风建设领导小组，由党政主要领导任组长，强化医德医风考核；</a:t>
            </a:r>
            <a:endParaRPr lang="zh-CN" altLang="en-US" sz="2000" b="1"/>
          </a:p>
          <a:p>
            <a:pPr indent="457200" fontAlgn="auto"/>
            <a:r>
              <a:rPr lang="zh-CN" altLang="en-US" sz="2000" b="1"/>
              <a:t>2、制定了《赣州市妇幼保健院医德医风考评办法（修订）》，实行每年度考评一次，建立个人医德医风档案；</a:t>
            </a:r>
            <a:endParaRPr lang="zh-CN" altLang="en-US" sz="2000" b="1"/>
          </a:p>
          <a:p>
            <a:pPr indent="457200" fontAlgn="auto"/>
            <a:r>
              <a:rPr lang="zh-CN" altLang="en-US" sz="2000" b="1"/>
              <a:t>3、考评内容主要有七项</a:t>
            </a:r>
            <a:r>
              <a:rPr lang="zh-CN" altLang="en-US" sz="2000"/>
              <a:t>：</a:t>
            </a:r>
            <a:endParaRPr lang="zh-CN" altLang="en-US" sz="2000"/>
          </a:p>
          <a:p>
            <a:pPr indent="457200" fontAlgn="auto"/>
            <a:r>
              <a:rPr lang="zh-CN" altLang="en-US" sz="2000"/>
              <a:t>（一）救死扶伤，全心全意为人民服务（基础分10分）</a:t>
            </a:r>
            <a:endParaRPr lang="zh-CN" altLang="en-US" sz="2000"/>
          </a:p>
          <a:p>
            <a:pPr indent="457200" fontAlgn="auto"/>
            <a:r>
              <a:rPr lang="zh-CN" altLang="en-US" sz="2000"/>
              <a:t>（二）尊重患者的权利，为患者保守医疗秘密（基础分10分）</a:t>
            </a:r>
            <a:endParaRPr lang="zh-CN" altLang="en-US" sz="2000"/>
          </a:p>
          <a:p>
            <a:pPr indent="457200" fontAlgn="auto"/>
            <a:r>
              <a:rPr lang="zh-CN" altLang="en-US" sz="2000"/>
              <a:t>（三）文明礼貌，优质服务，构建和谐医患关系（基础分10分）</a:t>
            </a:r>
            <a:endParaRPr lang="zh-CN" altLang="en-US" sz="2000"/>
          </a:p>
          <a:p>
            <a:pPr indent="457200" fontAlgn="auto"/>
            <a:r>
              <a:rPr lang="zh-CN" altLang="en-US" sz="2000"/>
              <a:t>（四）遵纪守法，廉洁行医（基础分15分）</a:t>
            </a:r>
            <a:endParaRPr lang="zh-CN" altLang="en-US" sz="2000"/>
          </a:p>
          <a:p>
            <a:pPr indent="457200" fontAlgn="auto"/>
            <a:r>
              <a:rPr lang="zh-CN" altLang="en-US" sz="2000"/>
              <a:t>（五）因病施治，规范医疗服务行为（基础分15分）</a:t>
            </a:r>
            <a:endParaRPr lang="zh-CN" altLang="en-US" sz="2000"/>
          </a:p>
          <a:p>
            <a:pPr indent="457200" fontAlgn="auto"/>
            <a:r>
              <a:rPr lang="zh-CN" altLang="en-US" sz="2000"/>
              <a:t>（六）顾全大局，团结协作，和谐共事（基础分10分）</a:t>
            </a:r>
            <a:endParaRPr lang="zh-CN" altLang="en-US" sz="2000"/>
          </a:p>
          <a:p>
            <a:pPr indent="457200" fontAlgn="auto"/>
            <a:r>
              <a:rPr lang="zh-CN" altLang="en-US" sz="2000"/>
              <a:t>（七）严谨求实，努力提高专业技术水平（基础分10分）</a:t>
            </a:r>
            <a:endParaRPr lang="zh-CN" altLang="en-US" sz="2000"/>
          </a:p>
          <a:p>
            <a:pPr indent="457200" fontAlgn="auto"/>
            <a:r>
              <a:rPr lang="zh-CN" altLang="en-US" sz="2000"/>
              <a:t>（八）加分、扣分项</a:t>
            </a:r>
            <a:endParaRPr lang="zh-CN" altLang="en-US" sz="2000"/>
          </a:p>
          <a:p>
            <a:pPr indent="457200" fontAlgn="auto"/>
            <a:r>
              <a:rPr lang="zh-CN" altLang="en-US">
                <a:sym typeface="+mn-ea"/>
              </a:rPr>
              <a:t>医德考评分优秀、良好、一般、较差四个等级。具体等级得分要求如下：“优秀”得分为95分以上；“良好”得分为80至94分；“一般”得分为60至79分或单项扣分达20分、年度累计扣分在21-40分；“较差”得分为60分以下或累计扣分超过40分者。</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482886">
            <a:off x="-377361" y="-1637443"/>
            <a:ext cx="12905671" cy="4238148"/>
          </a:xfrm>
          <a:prstGeom prst="rect">
            <a:avLst/>
          </a:prstGeom>
          <a:effectLst>
            <a:outerShdw blurRad="190500" dist="101600" dir="5400000" algn="t" rotWithShape="0">
              <a:prstClr val="black">
                <a:alpha val="40000"/>
              </a:prstClr>
            </a:outerShdw>
          </a:effectLst>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2" y="-66108"/>
            <a:ext cx="1962263" cy="1478884"/>
          </a:xfrm>
          <a:prstGeom prst="rect">
            <a:avLst/>
          </a:prstGeom>
        </p:spPr>
      </p:pic>
      <p:grpSp>
        <p:nvGrpSpPr>
          <p:cNvPr id="6" name="组合 5"/>
          <p:cNvGrpSpPr/>
          <p:nvPr/>
        </p:nvGrpSpPr>
        <p:grpSpPr>
          <a:xfrm>
            <a:off x="478155" y="1493483"/>
            <a:ext cx="8696739" cy="666786"/>
            <a:chOff x="0" y="1727929"/>
            <a:chExt cx="8696739" cy="666786"/>
          </a:xfrm>
        </p:grpSpPr>
        <p:sp>
          <p:nvSpPr>
            <p:cNvPr id="11" name="矩形 10"/>
            <p:cNvSpPr/>
            <p:nvPr/>
          </p:nvSpPr>
          <p:spPr>
            <a:xfrm>
              <a:off x="0" y="1727929"/>
              <a:ext cx="8525888" cy="6667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2" name="矩形 11"/>
            <p:cNvSpPr/>
            <p:nvPr/>
          </p:nvSpPr>
          <p:spPr>
            <a:xfrm>
              <a:off x="8607287" y="1727929"/>
              <a:ext cx="89452" cy="6667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4" name="矩形 13"/>
            <p:cNvSpPr/>
            <p:nvPr/>
          </p:nvSpPr>
          <p:spPr>
            <a:xfrm>
              <a:off x="145033" y="1782472"/>
              <a:ext cx="2316480" cy="460375"/>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l"/>
              <a:r>
                <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考核结果的运用</a:t>
              </a:r>
              <a:endPar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5" name="文本框 4"/>
          <p:cNvSpPr txBox="1"/>
          <p:nvPr/>
        </p:nvSpPr>
        <p:spPr>
          <a:xfrm>
            <a:off x="478155" y="2274570"/>
            <a:ext cx="9457055" cy="4092575"/>
          </a:xfrm>
          <a:prstGeom prst="rect">
            <a:avLst/>
          </a:prstGeom>
          <a:noFill/>
        </p:spPr>
        <p:txBody>
          <a:bodyPr wrap="square" rtlCol="0">
            <a:spAutoFit/>
          </a:bodyPr>
          <a:p>
            <a:pPr indent="457200" fontAlgn="auto"/>
            <a:r>
              <a:rPr lang="zh-CN" altLang="en-US" sz="2000"/>
              <a:t>医德考评结果与医务人员的晋升晋级、岗位聘用、评先评优、绩效工资、定期考核等直接挂钩。凡是医德考评为“一般”或“较差”人员，本年度不得晋升晋级、岗位聘用、评先评优，专业技术职务任职年限必须延迟一年。有一票否决行为记载的人员，专业技术职务任职年限必须延迟两年。</a:t>
            </a:r>
            <a:endParaRPr lang="zh-CN" altLang="en-US" sz="2000"/>
          </a:p>
          <a:p>
            <a:pPr indent="457200" fontAlgn="auto"/>
            <a:r>
              <a:rPr lang="zh-CN" altLang="en-US" sz="2000"/>
              <a:t> 对医务人员进行年度考核时，医德、职业道德考评结果应作为年度考核的前置条件，医德考评结果为优秀或良好的，年度考核才有资格评选优秀等次；医德考评结果为一般的，年度考核为基本合格；医德考评结果为较差的，年度考核为不合格。</a:t>
            </a:r>
            <a:endParaRPr lang="zh-CN" altLang="en-US" sz="2000"/>
          </a:p>
          <a:p>
            <a:pPr indent="457200" fontAlgn="auto"/>
            <a:r>
              <a:rPr lang="zh-CN" altLang="en-US" sz="2000"/>
              <a:t>医务人员定期考核中的职业道德评价，以医德考评结果为依据，考核周期内，有一次以上医德考评结果为较差的，定为考核不合格，并按照有关法律、法规和规章规定处理。</a:t>
            </a:r>
            <a:endParaRPr lang="zh-CN" altLang="en-US" sz="2000"/>
          </a:p>
          <a:p>
            <a:pPr indent="457200" fontAlgn="auto"/>
            <a:r>
              <a:rPr lang="zh-CN" altLang="en-US" sz="2000"/>
              <a:t>医务人员连续两年医德考评结果为较差的，医院给予3—6个月待岗处理。待岗期间仍不改正，造成严重不良影响或累计扣分超过30分的，按规定予以解聘、辞退处理，与医院解除劳动合同关系。</a:t>
            </a:r>
            <a:endParaRPr lang="zh-CN" altLang="en-US" sz="2000"/>
          </a:p>
        </p:txBody>
      </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482886">
            <a:off x="-377361" y="-1637443"/>
            <a:ext cx="12905671" cy="4238148"/>
          </a:xfrm>
          <a:prstGeom prst="rect">
            <a:avLst/>
          </a:prstGeom>
          <a:effectLst>
            <a:outerShdw blurRad="190500" dist="101600" dir="5400000" algn="t" rotWithShape="0">
              <a:prstClr val="black">
                <a:alpha val="40000"/>
              </a:prstClr>
            </a:outerShdw>
          </a:effectLst>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2" y="-66108"/>
            <a:ext cx="1962263" cy="1478884"/>
          </a:xfrm>
          <a:prstGeom prst="rect">
            <a:avLst/>
          </a:prstGeom>
        </p:spPr>
      </p:pic>
      <p:grpSp>
        <p:nvGrpSpPr>
          <p:cNvPr id="6" name="组合 5"/>
          <p:cNvGrpSpPr/>
          <p:nvPr/>
        </p:nvGrpSpPr>
        <p:grpSpPr>
          <a:xfrm>
            <a:off x="478155" y="1493483"/>
            <a:ext cx="8696739" cy="666786"/>
            <a:chOff x="0" y="1727929"/>
            <a:chExt cx="8696739" cy="666786"/>
          </a:xfrm>
        </p:grpSpPr>
        <p:sp>
          <p:nvSpPr>
            <p:cNvPr id="11" name="矩形 10"/>
            <p:cNvSpPr/>
            <p:nvPr/>
          </p:nvSpPr>
          <p:spPr>
            <a:xfrm>
              <a:off x="0" y="1727929"/>
              <a:ext cx="8525888" cy="6667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2" name="矩形 11"/>
            <p:cNvSpPr/>
            <p:nvPr/>
          </p:nvSpPr>
          <p:spPr>
            <a:xfrm>
              <a:off x="8607287" y="1727929"/>
              <a:ext cx="89452" cy="6667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4" name="矩形 13"/>
            <p:cNvSpPr/>
            <p:nvPr/>
          </p:nvSpPr>
          <p:spPr>
            <a:xfrm>
              <a:off x="145033" y="1782472"/>
              <a:ext cx="2621280" cy="460375"/>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l"/>
              <a:r>
                <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“一票否决”事项</a:t>
              </a:r>
              <a:endPar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5" name="文本框 4"/>
          <p:cNvSpPr txBox="1"/>
          <p:nvPr/>
        </p:nvSpPr>
        <p:spPr>
          <a:xfrm>
            <a:off x="478155" y="2274570"/>
            <a:ext cx="9457055" cy="3969385"/>
          </a:xfrm>
          <a:prstGeom prst="rect">
            <a:avLst/>
          </a:prstGeom>
          <a:noFill/>
        </p:spPr>
        <p:txBody>
          <a:bodyPr wrap="square" rtlCol="0">
            <a:spAutoFit/>
          </a:bodyPr>
          <a:p>
            <a:pPr indent="457200" fontAlgn="auto"/>
            <a:r>
              <a:rPr lang="zh-CN" altLang="en-US" sz="2800"/>
              <a:t>（一）索取和非法收受患者财物；</a:t>
            </a:r>
            <a:endParaRPr lang="zh-CN" altLang="en-US" sz="2800"/>
          </a:p>
          <a:p>
            <a:pPr indent="457200" fontAlgn="auto"/>
            <a:r>
              <a:rPr lang="zh-CN" altLang="en-US" sz="2800"/>
              <a:t>（二）利用执业之便谋取不正当利益；</a:t>
            </a:r>
            <a:endParaRPr lang="zh-CN" altLang="en-US" sz="2800"/>
          </a:p>
          <a:p>
            <a:pPr indent="457200" fontAlgn="auto"/>
            <a:r>
              <a:rPr lang="zh-CN" altLang="en-US" sz="2800"/>
              <a:t>（三）收受医疗器械、药品、试剂等生产、经营企业或人员以各种名义、形式给予的回扣、提成，参加其安排、组织或支付费用的营业性娱乐活动；</a:t>
            </a:r>
            <a:endParaRPr lang="zh-CN" altLang="en-US" sz="2800"/>
          </a:p>
          <a:p>
            <a:pPr indent="457200" fontAlgn="auto"/>
            <a:r>
              <a:rPr lang="zh-CN" altLang="en-US" sz="2800"/>
              <a:t>（四）骗取、套取基本医疗保障资金或为他人骗取、套取提供便利；</a:t>
            </a:r>
            <a:endParaRPr lang="zh-CN" altLang="en-US" sz="2800"/>
          </a:p>
          <a:p>
            <a:pPr indent="457200" fontAlgn="auto"/>
            <a:r>
              <a:rPr lang="zh-CN" altLang="en-US" sz="2800"/>
              <a:t>（五）违规参与医疗广告宣传和药品医疗器械促销，倒卖号源等行为。</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482886">
            <a:off x="-377361" y="-1637443"/>
            <a:ext cx="12905671" cy="4238148"/>
          </a:xfrm>
          <a:prstGeom prst="rect">
            <a:avLst/>
          </a:prstGeom>
          <a:effectLst>
            <a:outerShdw blurRad="190500" dist="101600" dir="5400000" algn="t" rotWithShape="0">
              <a:prstClr val="black">
                <a:alpha val="40000"/>
              </a:prstClr>
            </a:outerShdw>
          </a:effectLst>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2" y="-66108"/>
            <a:ext cx="1962263" cy="1478884"/>
          </a:xfrm>
          <a:prstGeom prst="rect">
            <a:avLst/>
          </a:prstGeom>
        </p:spPr>
      </p:pic>
      <p:sp>
        <p:nvSpPr>
          <p:cNvPr id="43" name="党"/>
          <p:cNvSpPr txBox="1"/>
          <p:nvPr/>
        </p:nvSpPr>
        <p:spPr>
          <a:xfrm>
            <a:off x="2697392" y="3321051"/>
            <a:ext cx="7022753" cy="1477328"/>
          </a:xfrm>
          <a:prstGeom prst="rect">
            <a:avLst/>
          </a:prstGeom>
          <a:noFill/>
          <a:ln>
            <a:noFill/>
          </a:ln>
          <a:effectLst>
            <a:innerShdw blurRad="63500" dist="50800" dir="16200000">
              <a:prstClr val="black">
                <a:alpha val="50000"/>
              </a:prstClr>
            </a:innerShdw>
          </a:effectLst>
        </p:spPr>
        <p:txBody>
          <a:bodyPr wrap="square" rtlCol="0">
            <a:spAutoFit/>
          </a:bodyPr>
          <a:lstStyle/>
          <a:p>
            <a:pPr algn="ctr"/>
            <a:r>
              <a:rPr lang="zh-CN" altLang="en-US" sz="9000" b="1" i="1" dirty="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latin typeface="微软雅黑" panose="020B0503020204020204" charset="-122"/>
                <a:ea typeface="微软雅黑" panose="020B0503020204020204" charset="-122"/>
                <a:cs typeface="方正苏新诗柳楷简体-yolan" panose="02000000000000000000" pitchFamily="2" charset="-122"/>
              </a:rPr>
              <a:t>谢</a:t>
            </a:r>
            <a:r>
              <a:rPr lang="zh-CN" altLang="en-US" sz="9000" b="1" i="1"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latin typeface="微软雅黑" panose="020B0503020204020204" charset="-122"/>
                <a:ea typeface="微软雅黑" panose="020B0503020204020204" charset="-122"/>
                <a:cs typeface="方正苏新诗柳楷简体-yolan" panose="02000000000000000000" pitchFamily="2" charset="-122"/>
              </a:rPr>
              <a:t>谢大家！</a:t>
            </a:r>
            <a:endParaRPr lang="en-US" altLang="zh-CN" sz="9000" b="1" i="1"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latin typeface="微软雅黑" panose="020B0503020204020204" charset="-122"/>
              <a:ea typeface="微软雅黑" panose="020B0503020204020204" charset="-122"/>
              <a:cs typeface="方正苏新诗柳楷简体-yolan" panose="02000000000000000000" pitchFamily="2" charset="-122"/>
            </a:endParaRPr>
          </a:p>
        </p:txBody>
      </p:sp>
      <p:pic>
        <p:nvPicPr>
          <p:cNvPr id="19" name="Picture 428" descr="Untitled-2"/>
          <p:cNvPicPr>
            <a:picLocks noChangeAspect="1" noChangeArrowheads="1" noCrop="1"/>
          </p:cNvPicPr>
          <p:nvPr/>
        </p:nvPicPr>
        <p:blipFill>
          <a:blip r:embed="rId4"/>
          <a:srcRect/>
          <a:stretch>
            <a:fillRect/>
          </a:stretch>
        </p:blipFill>
        <p:spPr bwMode="auto">
          <a:xfrm>
            <a:off x="1385370" y="1897595"/>
            <a:ext cx="484717" cy="50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33" descr="Untitled-2"/>
          <p:cNvPicPr>
            <a:picLocks noChangeAspect="1" noChangeArrowheads="1" noCrop="1"/>
          </p:cNvPicPr>
          <p:nvPr/>
        </p:nvPicPr>
        <p:blipFill>
          <a:blip r:embed="rId4"/>
          <a:srcRect/>
          <a:stretch>
            <a:fillRect/>
          </a:stretch>
        </p:blipFill>
        <p:spPr bwMode="auto">
          <a:xfrm>
            <a:off x="410821" y="2353489"/>
            <a:ext cx="192616" cy="2032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37" descr="Untitled-2"/>
          <p:cNvPicPr>
            <a:picLocks noChangeAspect="1" noChangeArrowheads="1" noCrop="1"/>
          </p:cNvPicPr>
          <p:nvPr/>
        </p:nvPicPr>
        <p:blipFill>
          <a:blip r:embed="rId4"/>
          <a:srcRect/>
          <a:stretch>
            <a:fillRect/>
          </a:stretch>
        </p:blipFill>
        <p:spPr bwMode="auto">
          <a:xfrm>
            <a:off x="1186592" y="2556649"/>
            <a:ext cx="1905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29" descr="Untitled-2"/>
          <p:cNvPicPr>
            <a:picLocks noChangeAspect="1" noChangeArrowheads="1" noCrop="1"/>
          </p:cNvPicPr>
          <p:nvPr/>
        </p:nvPicPr>
        <p:blipFill>
          <a:blip r:embed="rId4"/>
          <a:srcRect/>
          <a:stretch>
            <a:fillRect/>
          </a:stretch>
        </p:blipFill>
        <p:spPr bwMode="auto">
          <a:xfrm>
            <a:off x="2009975" y="2330351"/>
            <a:ext cx="1905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30" descr="Untitled-2"/>
          <p:cNvPicPr>
            <a:picLocks noChangeAspect="1" noChangeArrowheads="1" noCrop="1"/>
          </p:cNvPicPr>
          <p:nvPr/>
        </p:nvPicPr>
        <p:blipFill>
          <a:blip r:embed="rId4"/>
          <a:srcRect/>
          <a:stretch>
            <a:fillRect/>
          </a:stretch>
        </p:blipFill>
        <p:spPr bwMode="auto">
          <a:xfrm>
            <a:off x="659542" y="2431951"/>
            <a:ext cx="192616" cy="2032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31" descr="Untitled-2"/>
          <p:cNvPicPr>
            <a:picLocks noChangeAspect="1" noChangeArrowheads="1" noCrop="1"/>
          </p:cNvPicPr>
          <p:nvPr/>
        </p:nvPicPr>
        <p:blipFill>
          <a:blip r:embed="rId4"/>
          <a:srcRect/>
          <a:stretch>
            <a:fillRect/>
          </a:stretch>
        </p:blipFill>
        <p:spPr bwMode="auto">
          <a:xfrm>
            <a:off x="862742" y="2533551"/>
            <a:ext cx="192616" cy="2032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32" descr="Untitled-2"/>
          <p:cNvPicPr>
            <a:picLocks noChangeAspect="1" noChangeArrowheads="1" noCrop="1"/>
          </p:cNvPicPr>
          <p:nvPr/>
        </p:nvPicPr>
        <p:blipFill>
          <a:blip r:embed="rId4"/>
          <a:srcRect/>
          <a:stretch>
            <a:fillRect/>
          </a:stretch>
        </p:blipFill>
        <p:spPr bwMode="auto">
          <a:xfrm>
            <a:off x="2312658" y="2431951"/>
            <a:ext cx="192617" cy="2032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34" descr="Untitled-2"/>
          <p:cNvPicPr>
            <a:picLocks noChangeAspect="1" noChangeArrowheads="1" noCrop="1"/>
          </p:cNvPicPr>
          <p:nvPr/>
        </p:nvPicPr>
        <p:blipFill>
          <a:blip r:embed="rId4"/>
          <a:srcRect/>
          <a:stretch>
            <a:fillRect/>
          </a:stretch>
        </p:blipFill>
        <p:spPr bwMode="auto">
          <a:xfrm>
            <a:off x="172709" y="2609751"/>
            <a:ext cx="1905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35" descr="Untitled-2"/>
          <p:cNvPicPr>
            <a:picLocks noChangeAspect="1" noChangeArrowheads="1" noCrop="1"/>
          </p:cNvPicPr>
          <p:nvPr/>
        </p:nvPicPr>
        <p:blipFill>
          <a:blip r:embed="rId4"/>
          <a:srcRect/>
          <a:stretch>
            <a:fillRect/>
          </a:stretch>
        </p:blipFill>
        <p:spPr bwMode="auto">
          <a:xfrm>
            <a:off x="1489275" y="2635151"/>
            <a:ext cx="1905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36" descr="Untitled-2"/>
          <p:cNvPicPr>
            <a:picLocks noChangeAspect="1" noChangeArrowheads="1" noCrop="1"/>
          </p:cNvPicPr>
          <p:nvPr/>
        </p:nvPicPr>
        <p:blipFill>
          <a:blip r:embed="rId4"/>
          <a:srcRect/>
          <a:stretch>
            <a:fillRect/>
          </a:stretch>
        </p:blipFill>
        <p:spPr bwMode="auto">
          <a:xfrm>
            <a:off x="1791958" y="2736751"/>
            <a:ext cx="192617" cy="20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bldLst>
      <p:bldP spid="4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16200000">
            <a:off x="-947059" y="947057"/>
            <a:ext cx="6858002" cy="4963884"/>
          </a:xfrm>
          <a:prstGeom prst="rect">
            <a:avLst/>
          </a:prstGeom>
          <a:effectLst>
            <a:outerShdw blurRad="190500" dist="101600" dir="5400000" algn="t" rotWithShape="0">
              <a:prstClr val="black">
                <a:alpha val="40000"/>
              </a:prstClr>
            </a:outerShdw>
          </a:effectLst>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013" y="803646"/>
            <a:ext cx="2975089" cy="52166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78211"/>
            <a:ext cx="6312880" cy="2594426"/>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52840"/>
            <a:ext cx="12192000" cy="652329"/>
          </a:xfrm>
          <a:prstGeom prst="rect">
            <a:avLst/>
          </a:prstGeom>
        </p:spPr>
      </p:pic>
      <p:pic>
        <p:nvPicPr>
          <p:cNvPr id="20" name="图片 19"/>
          <p:cNvPicPr>
            <a:picLocks noChangeAspect="1"/>
          </p:cNvPicPr>
          <p:nvPr/>
        </p:nvPicPr>
        <p:blipFill>
          <a:blip r:embed="rId6" cstate="email"/>
          <a:stretch>
            <a:fillRect/>
          </a:stretch>
        </p:blipFill>
        <p:spPr>
          <a:xfrm>
            <a:off x="2691936" y="413809"/>
            <a:ext cx="929005" cy="948055"/>
          </a:xfrm>
          <a:prstGeom prst="rect">
            <a:avLst/>
          </a:prstGeom>
        </p:spPr>
      </p:pic>
      <p:pic>
        <p:nvPicPr>
          <p:cNvPr id="21" name="图片 20"/>
          <p:cNvPicPr>
            <a:picLocks noChangeAspect="1"/>
          </p:cNvPicPr>
          <p:nvPr/>
        </p:nvPicPr>
        <p:blipFill>
          <a:blip r:embed="rId7" cstate="email"/>
          <a:stretch>
            <a:fillRect/>
          </a:stretch>
        </p:blipFill>
        <p:spPr>
          <a:xfrm>
            <a:off x="9908668" y="175631"/>
            <a:ext cx="2062225" cy="1160955"/>
          </a:xfrm>
          <a:prstGeom prst="rect">
            <a:avLst/>
          </a:prstGeom>
        </p:spPr>
      </p:pic>
      <p:sp>
        <p:nvSpPr>
          <p:cNvPr id="8" name="文本框 7"/>
          <p:cNvSpPr txBox="1"/>
          <p:nvPr/>
        </p:nvSpPr>
        <p:spPr>
          <a:xfrm>
            <a:off x="3850005" y="2389505"/>
            <a:ext cx="7040880" cy="1014730"/>
          </a:xfrm>
          <a:prstGeom prst="rect">
            <a:avLst/>
          </a:prstGeom>
          <a:noFill/>
        </p:spPr>
        <p:txBody>
          <a:bodyPr wrap="none" rtlCol="0" anchor="t">
            <a:spAutoFit/>
          </a:bodyPr>
          <a:p>
            <a:pPr algn="l"/>
            <a:r>
              <a:rPr lang="zh-CN" altLang="en-US" sz="6000" b="1" dirty="0" smtClean="0">
                <a:ln w="3175">
                  <a:noFill/>
                </a:ln>
                <a:gradFill flip="none" rotWithShape="1">
                  <a:gsLst>
                    <a:gs pos="0">
                      <a:srgbClr val="FF0000">
                        <a:shade val="30000"/>
                        <a:satMod val="115000"/>
                      </a:srgbClr>
                    </a:gs>
                    <a:gs pos="29000">
                      <a:srgbClr val="FF0000">
                        <a:shade val="67500"/>
                        <a:satMod val="115000"/>
                      </a:srgbClr>
                    </a:gs>
                    <a:gs pos="100000">
                      <a:srgbClr val="FF0000">
                        <a:shade val="100000"/>
                        <a:satMod val="115000"/>
                      </a:srgbClr>
                    </a:gs>
                  </a:gsLst>
                  <a:lin ang="12600000" scaled="0"/>
                  <a:tileRect/>
                </a:gradFill>
                <a:effectLst>
                  <a:outerShdw blurRad="38100" dist="38100" dir="2700000" algn="tl">
                    <a:srgbClr val="000000">
                      <a:alpha val="25000"/>
                    </a:srgbClr>
                  </a:outerShdw>
                </a:effectLst>
                <a:latin typeface="微软雅黑" panose="020B0503020204020204" charset="-122"/>
                <a:ea typeface="微软雅黑" panose="020B0503020204020204" charset="-122"/>
                <a:cs typeface="方正苏新诗柳楷简体-yolan" panose="02000000000000000000" pitchFamily="2" charset="-122"/>
                <a:sym typeface="+mn-ea"/>
              </a:rPr>
              <a:t>一、《监察法》概要</a:t>
            </a:r>
            <a:endParaRPr lang="zh-CN" altLang="en-US" sz="6000"/>
          </a:p>
        </p:txBody>
      </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rot="16200000">
            <a:off x="-947059" y="947057"/>
            <a:ext cx="6858002" cy="4963884"/>
          </a:xfrm>
          <a:prstGeom prst="rect">
            <a:avLst/>
          </a:prstGeom>
          <a:effectLst>
            <a:outerShdw blurRad="190500" dist="101600" dir="5400000" algn="t" rotWithShape="0">
              <a:prstClr val="black">
                <a:alpha val="40000"/>
              </a:prstClr>
            </a:outerShdw>
          </a:effectLst>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013" y="803646"/>
            <a:ext cx="2975089" cy="52166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78211"/>
            <a:ext cx="6312880" cy="2594426"/>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52840"/>
            <a:ext cx="12192000" cy="652329"/>
          </a:xfrm>
          <a:prstGeom prst="rect">
            <a:avLst/>
          </a:prstGeom>
        </p:spPr>
      </p:pic>
      <p:pic>
        <p:nvPicPr>
          <p:cNvPr id="20" name="图片 19"/>
          <p:cNvPicPr>
            <a:picLocks noChangeAspect="1"/>
          </p:cNvPicPr>
          <p:nvPr/>
        </p:nvPicPr>
        <p:blipFill>
          <a:blip r:embed="rId6" cstate="email"/>
          <a:stretch>
            <a:fillRect/>
          </a:stretch>
        </p:blipFill>
        <p:spPr>
          <a:xfrm>
            <a:off x="2691936" y="413809"/>
            <a:ext cx="929005" cy="948055"/>
          </a:xfrm>
          <a:prstGeom prst="rect">
            <a:avLst/>
          </a:prstGeom>
        </p:spPr>
      </p:pic>
      <p:pic>
        <p:nvPicPr>
          <p:cNvPr id="21" name="图片 20"/>
          <p:cNvPicPr>
            <a:picLocks noChangeAspect="1"/>
          </p:cNvPicPr>
          <p:nvPr/>
        </p:nvPicPr>
        <p:blipFill>
          <a:blip r:embed="rId7" cstate="email"/>
          <a:stretch>
            <a:fillRect/>
          </a:stretch>
        </p:blipFill>
        <p:spPr>
          <a:xfrm>
            <a:off x="9908668" y="175631"/>
            <a:ext cx="2062225" cy="1160955"/>
          </a:xfrm>
          <a:prstGeom prst="rect">
            <a:avLst/>
          </a:prstGeom>
        </p:spPr>
      </p:pic>
      <p:sp>
        <p:nvSpPr>
          <p:cNvPr id="22" name="矩形 21"/>
          <p:cNvSpPr/>
          <p:nvPr/>
        </p:nvSpPr>
        <p:spPr>
          <a:xfrm>
            <a:off x="3322878" y="1017744"/>
            <a:ext cx="8547963" cy="3169285"/>
          </a:xfrm>
          <a:prstGeom prst="rect">
            <a:avLst/>
          </a:prstGeom>
        </p:spPr>
        <p:txBody>
          <a:bodyPr wrap="square">
            <a:spAutoFit/>
          </a:bodyPr>
          <a:lstStyle/>
          <a:p>
            <a:pPr algn="just">
              <a:lnSpc>
                <a:spcPct val="200000"/>
              </a:lnSpc>
            </a:pPr>
            <a:r>
              <a:rPr lang="zh-CN" altLang="en-US" sz="2000" b="1" kern="100" dirty="0">
                <a:solidFill>
                  <a:srgbClr val="C00000"/>
                </a:solidFill>
                <a:latin typeface="微软雅黑" panose="020B0503020204020204" charset="-122"/>
                <a:ea typeface="微软雅黑" panose="020B0503020204020204" charset="-122"/>
                <a:cs typeface="Times New Roman" panose="02020603050405020304" pitchFamily="18" charset="0"/>
              </a:rPr>
              <a:t> </a:t>
            </a:r>
            <a:r>
              <a:rPr lang="zh-CN" altLang="en-US" sz="2000" b="1" kern="100" dirty="0" smtClean="0">
                <a:solidFill>
                  <a:srgbClr val="C00000"/>
                </a:solidFill>
                <a:latin typeface="微软雅黑" panose="020B0503020204020204" charset="-122"/>
                <a:ea typeface="微软雅黑" panose="020B0503020204020204" charset="-122"/>
                <a:cs typeface="Times New Roman" panose="02020603050405020304" pitchFamily="18" charset="0"/>
              </a:rPr>
              <a:t>     </a:t>
            </a:r>
            <a:r>
              <a:rPr lang="en-US" altLang="zh-CN" sz="2000" b="1" kern="100" dirty="0" smtClean="0">
                <a:solidFill>
                  <a:srgbClr val="C00000"/>
                </a:solidFill>
                <a:latin typeface="微软雅黑" panose="020B0503020204020204" charset="-122"/>
                <a:ea typeface="微软雅黑" panose="020B0503020204020204" charset="-122"/>
                <a:cs typeface="Times New Roman" panose="02020603050405020304" pitchFamily="18" charset="0"/>
              </a:rPr>
              <a:t>《</a:t>
            </a:r>
            <a:r>
              <a:rPr lang="zh-CN" altLang="en-US" sz="2000" b="1" kern="100" dirty="0">
                <a:solidFill>
                  <a:srgbClr val="C00000"/>
                </a:solidFill>
                <a:latin typeface="微软雅黑" panose="020B0503020204020204" charset="-122"/>
                <a:ea typeface="微软雅黑" panose="020B0503020204020204" charset="-122"/>
                <a:cs typeface="Times New Roman" panose="02020603050405020304" pitchFamily="18" charset="0"/>
              </a:rPr>
              <a:t>中华人民共和国监察</a:t>
            </a:r>
            <a:r>
              <a:rPr lang="zh-CN" altLang="en-US" sz="2000" b="1" kern="100" dirty="0" smtClean="0">
                <a:solidFill>
                  <a:srgbClr val="C00000"/>
                </a:solidFill>
                <a:latin typeface="微软雅黑" panose="020B0503020204020204" charset="-122"/>
                <a:ea typeface="微软雅黑" panose="020B0503020204020204" charset="-122"/>
                <a:cs typeface="Times New Roman" panose="02020603050405020304" pitchFamily="18" charset="0"/>
              </a:rPr>
              <a:t>法</a:t>
            </a:r>
            <a:r>
              <a:rPr lang="en-US" altLang="zh-CN" sz="2000" b="1" kern="100" dirty="0" smtClean="0">
                <a:solidFill>
                  <a:srgbClr val="C00000"/>
                </a:solidFill>
                <a:latin typeface="微软雅黑" panose="020B0503020204020204" charset="-122"/>
                <a:ea typeface="微软雅黑" panose="020B0503020204020204" charset="-122"/>
                <a:cs typeface="Times New Roman" panose="02020603050405020304" pitchFamily="18" charset="0"/>
              </a:rPr>
              <a:t>》</a:t>
            </a:r>
            <a:r>
              <a:rPr lang="zh-CN" altLang="en-US" sz="2000" b="1" kern="100" dirty="0" smtClean="0">
                <a:solidFill>
                  <a:srgbClr val="C00000"/>
                </a:solidFill>
                <a:latin typeface="微软雅黑" panose="020B0503020204020204" charset="-122"/>
                <a:ea typeface="微软雅黑" panose="020B0503020204020204" charset="-122"/>
                <a:cs typeface="Times New Roman" panose="02020603050405020304" pitchFamily="18" charset="0"/>
              </a:rPr>
              <a:t>于</a:t>
            </a:r>
            <a:r>
              <a:rPr lang="en-US" altLang="zh-CN" sz="2000" b="1" kern="100" dirty="0" smtClean="0">
                <a:solidFill>
                  <a:srgbClr val="C00000"/>
                </a:solidFill>
                <a:latin typeface="微软雅黑" panose="020B0503020204020204" charset="-122"/>
                <a:ea typeface="微软雅黑" panose="020B0503020204020204" charset="-122"/>
                <a:cs typeface="Times New Roman" panose="02020603050405020304" pitchFamily="18" charset="0"/>
              </a:rPr>
              <a:t>2018</a:t>
            </a:r>
            <a:r>
              <a:rPr lang="zh-CN" altLang="en-US" sz="2000" b="1" kern="100" dirty="0">
                <a:solidFill>
                  <a:srgbClr val="C00000"/>
                </a:solidFill>
                <a:latin typeface="微软雅黑" panose="020B0503020204020204" charset="-122"/>
                <a:ea typeface="微软雅黑" panose="020B0503020204020204" charset="-122"/>
                <a:cs typeface="Times New Roman" panose="02020603050405020304" pitchFamily="18" charset="0"/>
              </a:rPr>
              <a:t>年</a:t>
            </a:r>
            <a:r>
              <a:rPr lang="en-US" altLang="zh-CN" sz="2000" b="1" kern="100" dirty="0">
                <a:solidFill>
                  <a:srgbClr val="C00000"/>
                </a:solidFill>
                <a:latin typeface="微软雅黑" panose="020B0503020204020204" charset="-122"/>
                <a:ea typeface="微软雅黑" panose="020B0503020204020204" charset="-122"/>
                <a:cs typeface="Times New Roman" panose="02020603050405020304" pitchFamily="18" charset="0"/>
              </a:rPr>
              <a:t>3</a:t>
            </a:r>
            <a:r>
              <a:rPr lang="zh-CN" altLang="en-US" sz="2000" b="1" kern="100" dirty="0">
                <a:solidFill>
                  <a:srgbClr val="C00000"/>
                </a:solidFill>
                <a:latin typeface="微软雅黑" panose="020B0503020204020204" charset="-122"/>
                <a:ea typeface="微软雅黑" panose="020B0503020204020204" charset="-122"/>
                <a:cs typeface="Times New Roman" panose="02020603050405020304" pitchFamily="18" charset="0"/>
              </a:rPr>
              <a:t>月</a:t>
            </a:r>
            <a:r>
              <a:rPr lang="en-US" altLang="zh-CN" sz="2000" b="1" kern="100" dirty="0">
                <a:solidFill>
                  <a:srgbClr val="C00000"/>
                </a:solidFill>
                <a:latin typeface="微软雅黑" panose="020B0503020204020204" charset="-122"/>
                <a:ea typeface="微软雅黑" panose="020B0503020204020204" charset="-122"/>
                <a:cs typeface="Times New Roman" panose="02020603050405020304" pitchFamily="18" charset="0"/>
              </a:rPr>
              <a:t>20</a:t>
            </a:r>
            <a:r>
              <a:rPr lang="zh-CN" altLang="en-US" sz="2000" b="1" kern="100" dirty="0">
                <a:solidFill>
                  <a:srgbClr val="C00000"/>
                </a:solidFill>
                <a:latin typeface="微软雅黑" panose="020B0503020204020204" charset="-122"/>
                <a:ea typeface="微软雅黑" panose="020B0503020204020204" charset="-122"/>
                <a:cs typeface="Times New Roman" panose="02020603050405020304" pitchFamily="18" charset="0"/>
              </a:rPr>
              <a:t>日第十三届全国人大一次会议表决</a:t>
            </a:r>
            <a:r>
              <a:rPr lang="zh-CN" altLang="en-US" sz="2000" b="1" kern="100" dirty="0" smtClean="0">
                <a:solidFill>
                  <a:srgbClr val="C00000"/>
                </a:solidFill>
                <a:latin typeface="微软雅黑" panose="020B0503020204020204" charset="-122"/>
                <a:ea typeface="微软雅黑" panose="020B0503020204020204" charset="-122"/>
                <a:cs typeface="Times New Roman" panose="02020603050405020304" pitchFamily="18" charset="0"/>
              </a:rPr>
              <a:t>通过。为了</a:t>
            </a:r>
            <a:r>
              <a:rPr lang="zh-CN" altLang="en-US" sz="2000" b="1" kern="100" dirty="0">
                <a:solidFill>
                  <a:srgbClr val="C00000"/>
                </a:solidFill>
                <a:latin typeface="微软雅黑" panose="020B0503020204020204" charset="-122"/>
                <a:ea typeface="微软雅黑" panose="020B0503020204020204" charset="-122"/>
                <a:cs typeface="Times New Roman" panose="02020603050405020304" pitchFamily="18" charset="0"/>
              </a:rPr>
              <a:t>深化国家监察体制改革，加强对所有行使公权力的公职人员的监督，实现国家监察全面覆盖，深入开展反腐败工作，推进国家治理体系和治理能力现代化，根据宪法，制定本法</a:t>
            </a:r>
            <a:r>
              <a:rPr lang="zh-CN" altLang="en-US" sz="2000" b="1" kern="100" dirty="0" smtClean="0">
                <a:solidFill>
                  <a:srgbClr val="C00000"/>
                </a:solidFill>
                <a:latin typeface="微软雅黑" panose="020B0503020204020204" charset="-122"/>
                <a:ea typeface="微软雅黑" panose="020B0503020204020204" charset="-122"/>
                <a:cs typeface="Times New Roman" panose="02020603050405020304" pitchFamily="18" charset="0"/>
              </a:rPr>
              <a:t>。</a:t>
            </a:r>
            <a:endParaRPr lang="zh-CN" altLang="en-US" sz="2000"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a:p>
            <a:pPr algn="just" eaLnBrk="1" hangingPunct="1">
              <a:lnSpc>
                <a:spcPct val="200000"/>
              </a:lnSpc>
              <a:spcAft>
                <a:spcPts val="0"/>
              </a:spcAft>
            </a:pPr>
            <a:r>
              <a:rPr lang="zh-CN" altLang="en-US" sz="2000" b="1" kern="100" dirty="0">
                <a:solidFill>
                  <a:srgbClr val="C00000"/>
                </a:solidFill>
                <a:latin typeface="微软雅黑" panose="020B0503020204020204" charset="-122"/>
                <a:ea typeface="微软雅黑" panose="020B0503020204020204" charset="-122"/>
                <a:cs typeface="Times New Roman" panose="02020603050405020304" pitchFamily="18" charset="0"/>
              </a:rPr>
              <a:t>    </a:t>
            </a:r>
            <a:r>
              <a:rPr lang="zh-CN" altLang="en-US" sz="2000" b="1" kern="100" dirty="0" smtClean="0">
                <a:solidFill>
                  <a:srgbClr val="C00000"/>
                </a:solidFill>
                <a:latin typeface="微软雅黑" panose="020B0503020204020204" charset="-122"/>
                <a:ea typeface="微软雅黑" panose="020B0503020204020204" charset="-122"/>
                <a:cs typeface="Times New Roman" panose="02020603050405020304" pitchFamily="18" charset="0"/>
              </a:rPr>
              <a:t>  本次主要讲解监察法的主要内容。</a:t>
            </a:r>
            <a:endParaRPr lang="zh-CN" altLang="en-US" sz="2000" b="1" kern="100" dirty="0">
              <a:solidFill>
                <a:srgbClr val="C00000"/>
              </a:solidFill>
              <a:latin typeface="微软雅黑" panose="020B0503020204020204" charset="-122"/>
              <a:ea typeface="微软雅黑" panose="020B0503020204020204" charset="-122"/>
              <a:cs typeface="Times New Roman" panose="02020603050405020304" pitchFamily="18" charset="0"/>
            </a:endParaRPr>
          </a:p>
        </p:txBody>
      </p:sp>
      <p:sp>
        <p:nvSpPr>
          <p:cNvPr id="23" name="文本框 22"/>
          <p:cNvSpPr txBox="1"/>
          <p:nvPr/>
        </p:nvSpPr>
        <p:spPr>
          <a:xfrm>
            <a:off x="4009679" y="175631"/>
            <a:ext cx="1884045" cy="628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zh-CN"/>
            </a:defPPr>
            <a:lvl1pPr algn="ctr">
              <a:defRPr sz="6600">
                <a:ln w="0">
                  <a:noFill/>
                </a:ln>
                <a:solidFill>
                  <a:srgbClr val="FFFF00"/>
                </a:solidFill>
                <a:latin typeface="方正粗雅宋_GBK" panose="02000000000000000000" pitchFamily="2" charset="-122"/>
                <a:ea typeface="方正粗雅宋_GBK" panose="02000000000000000000" pitchFamily="2" charset="-122"/>
                <a:cs typeface="+mj-cs"/>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r>
              <a:rPr lang="zh-CN" altLang="en-US" sz="4400" b="1" dirty="0">
                <a:solidFill>
                  <a:srgbClr val="C00000"/>
                </a:solidFill>
                <a:latin typeface="微软雅黑" panose="020B0503020204020204" charset="-122"/>
                <a:ea typeface="微软雅黑" panose="020B0503020204020204" charset="-122"/>
              </a:rPr>
              <a:t>前言</a:t>
            </a:r>
            <a:endParaRPr lang="zh-CN" altLang="en-US" sz="4400" b="1" dirty="0">
              <a:solidFill>
                <a:srgbClr val="C0000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8"/>
          <a:stretch>
            <a:fillRect/>
          </a:stretch>
        </p:blipFill>
        <p:spPr>
          <a:xfrm>
            <a:off x="4963884" y="4305744"/>
            <a:ext cx="3462599" cy="2366893"/>
          </a:xfrm>
          <a:prstGeom prst="rect">
            <a:avLst/>
          </a:prstGeom>
        </p:spPr>
      </p:pic>
      <p:pic>
        <p:nvPicPr>
          <p:cNvPr id="3" name="图片 2"/>
          <p:cNvPicPr>
            <a:picLocks noChangeAspect="1"/>
          </p:cNvPicPr>
          <p:nvPr/>
        </p:nvPicPr>
        <p:blipFill>
          <a:blip r:embed="rId9"/>
          <a:stretch>
            <a:fillRect/>
          </a:stretch>
        </p:blipFill>
        <p:spPr>
          <a:xfrm>
            <a:off x="9071051" y="4261421"/>
            <a:ext cx="2397441" cy="245553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bldLst>
      <p:bldP spid="22" grpId="0"/>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cstate="email"/>
          <a:stretch>
            <a:fillRect/>
          </a:stretch>
        </p:blipFill>
        <p:spPr>
          <a:xfrm>
            <a:off x="478155" y="204470"/>
            <a:ext cx="929005" cy="948055"/>
          </a:xfrm>
          <a:prstGeom prst="rect">
            <a:avLst/>
          </a:prstGeom>
        </p:spPr>
      </p:pic>
      <p:sp>
        <p:nvSpPr>
          <p:cNvPr id="13" name="TextBox 50"/>
          <p:cNvSpPr txBox="1"/>
          <p:nvPr/>
        </p:nvSpPr>
        <p:spPr>
          <a:xfrm>
            <a:off x="1838960" y="568960"/>
            <a:ext cx="6057900" cy="583565"/>
          </a:xfrm>
          <a:prstGeom prst="rect">
            <a:avLst/>
          </a:prstGeom>
          <a:noFill/>
        </p:spPr>
        <p:txBody>
          <a:bodyPr wrap="square" rtlCol="0">
            <a:spAutoFit/>
          </a:bodyPr>
          <a:lstStyle/>
          <a:p>
            <a:r>
              <a:rPr lang="zh-CN" altLang="en-US" sz="3200" dirty="0">
                <a:solidFill>
                  <a:srgbClr val="C00000"/>
                </a:solidFill>
                <a:latin typeface="微软雅黑" panose="020B0503020204020204" charset="-122"/>
                <a:ea typeface="微软雅黑" panose="020B0503020204020204" charset="-122"/>
                <a:sym typeface="+mn-ea"/>
              </a:rPr>
              <a:t>监察委机构职能解读</a:t>
            </a:r>
            <a:endParaRPr lang="zh-CN" altLang="en-US" sz="3200" dirty="0">
              <a:solidFill>
                <a:srgbClr val="C00000"/>
              </a:solidFill>
              <a:latin typeface="微软雅黑" panose="020B0503020204020204" charset="-122"/>
              <a:ea typeface="微软雅黑" panose="020B0503020204020204" charset="-122"/>
            </a:endParaRPr>
          </a:p>
        </p:txBody>
      </p:sp>
      <p:pic>
        <p:nvPicPr>
          <p:cNvPr id="41" name="图片 40"/>
          <p:cNvPicPr>
            <a:picLocks noChangeAspect="1"/>
          </p:cNvPicPr>
          <p:nvPr/>
        </p:nvPicPr>
        <p:blipFill>
          <a:blip r:embed="rId2" cstate="email"/>
          <a:stretch>
            <a:fillRect/>
          </a:stretch>
        </p:blipFill>
        <p:spPr>
          <a:xfrm>
            <a:off x="10129775" y="5824924"/>
            <a:ext cx="2062225" cy="1160955"/>
          </a:xfrm>
          <a:prstGeom prst="rect">
            <a:avLst/>
          </a:prstGeom>
        </p:spPr>
      </p:pic>
      <p:sp>
        <p:nvSpPr>
          <p:cNvPr id="3" name="文本框 6" descr="#clear#"/>
          <p:cNvSpPr txBox="1">
            <a:spLocks noChangeArrowheads="1"/>
          </p:cNvSpPr>
          <p:nvPr/>
        </p:nvSpPr>
        <p:spPr bwMode="auto">
          <a:xfrm>
            <a:off x="478155" y="1527640"/>
            <a:ext cx="7383145"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buFont typeface="Arial" panose="020B0604020202020204" pitchFamily="34" charset="0"/>
              <a:buNone/>
            </a:pPr>
            <a:r>
              <a:rPr lang="zh-CN" altLang="zh-CN" sz="3600" b="1" smtClean="0">
                <a:solidFill>
                  <a:srgbClr val="C00000"/>
                </a:solidFill>
                <a:latin typeface="微软雅黑" panose="020B0503020204020204" charset="-122"/>
                <a:ea typeface="微软雅黑" panose="020B0503020204020204" charset="-122"/>
              </a:rPr>
              <a:t>监察体制改革</a:t>
            </a:r>
            <a:endParaRPr lang="en-US" altLang="zh-CN" sz="3600" b="1" smtClean="0">
              <a:solidFill>
                <a:srgbClr val="C00000"/>
              </a:solidFill>
              <a:latin typeface="微软雅黑" panose="020B0503020204020204" charset="-122"/>
              <a:ea typeface="微软雅黑" panose="020B0503020204020204" charset="-122"/>
            </a:endParaRPr>
          </a:p>
          <a:p>
            <a:pPr eaLnBrk="1" hangingPunct="1">
              <a:buFont typeface="Arial" panose="020B0604020202020204" pitchFamily="34" charset="0"/>
              <a:buNone/>
            </a:pPr>
            <a:r>
              <a:rPr lang="zh-CN" altLang="zh-CN" sz="3600" b="1" smtClean="0">
                <a:solidFill>
                  <a:srgbClr val="C00000"/>
                </a:solidFill>
                <a:latin typeface="微软雅黑" panose="020B0503020204020204" charset="-122"/>
                <a:ea typeface="微软雅黑" panose="020B0503020204020204" charset="-122"/>
              </a:rPr>
              <a:t>试点成效显著。</a:t>
            </a:r>
            <a:endParaRPr lang="zh-CN" altLang="zh-CN" sz="3600" b="1" dirty="0">
              <a:solidFill>
                <a:srgbClr val="C00000"/>
              </a:solidFill>
              <a:latin typeface="微软雅黑" panose="020B0503020204020204" charset="-122"/>
              <a:ea typeface="微软雅黑" panose="020B0503020204020204" charset="-122"/>
            </a:endParaRPr>
          </a:p>
        </p:txBody>
      </p:sp>
      <p:sp>
        <p:nvSpPr>
          <p:cNvPr id="7" name="文本框 7" descr="#clear#"/>
          <p:cNvSpPr txBox="1">
            <a:spLocks noChangeArrowheads="1"/>
          </p:cNvSpPr>
          <p:nvPr/>
        </p:nvSpPr>
        <p:spPr bwMode="auto">
          <a:xfrm>
            <a:off x="682299" y="3441094"/>
            <a:ext cx="30861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79500">
              <a:defRPr>
                <a:solidFill>
                  <a:schemeClr val="tx1"/>
                </a:solidFill>
                <a:latin typeface="Calibri" panose="020F0502020204030204" charset="0"/>
                <a:ea typeface="宋体" panose="02010600030101010101" pitchFamily="2" charset="-122"/>
              </a:defRPr>
            </a:lvl1pPr>
            <a:lvl2pPr marL="742950" indent="-285750" defTabSz="1079500">
              <a:defRPr>
                <a:solidFill>
                  <a:schemeClr val="tx1"/>
                </a:solidFill>
                <a:latin typeface="Calibri" panose="020F0502020204030204" charset="0"/>
                <a:ea typeface="宋体" panose="02010600030101010101" pitchFamily="2" charset="-122"/>
              </a:defRPr>
            </a:lvl2pPr>
            <a:lvl3pPr marL="1143000" indent="-228600" defTabSz="1079500">
              <a:defRPr>
                <a:solidFill>
                  <a:schemeClr val="tx1"/>
                </a:solidFill>
                <a:latin typeface="Calibri" panose="020F0502020204030204" charset="0"/>
                <a:ea typeface="宋体" panose="02010600030101010101" pitchFamily="2" charset="-122"/>
              </a:defRPr>
            </a:lvl3pPr>
            <a:lvl4pPr marL="1600200" indent="-228600" defTabSz="1079500">
              <a:defRPr>
                <a:solidFill>
                  <a:schemeClr val="tx1"/>
                </a:solidFill>
                <a:latin typeface="Calibri" panose="020F0502020204030204" charset="0"/>
                <a:ea typeface="宋体" panose="02010600030101010101" pitchFamily="2" charset="-122"/>
              </a:defRPr>
            </a:lvl4pPr>
            <a:lvl5pPr marL="2057400" indent="-228600" defTabSz="1079500">
              <a:defRPr>
                <a:solidFill>
                  <a:schemeClr val="tx1"/>
                </a:solidFill>
                <a:latin typeface="Calibri" panose="020F0502020204030204" charset="0"/>
                <a:ea typeface="宋体" panose="02010600030101010101" pitchFamily="2" charset="-122"/>
              </a:defRPr>
            </a:lvl5pPr>
            <a:lvl6pPr marL="2514600" indent="-228600" defTabSz="10795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0795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0795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0795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20000"/>
              </a:lnSpc>
              <a:buFont typeface="Arial" panose="020B0604020202020204" pitchFamily="34" charset="0"/>
              <a:buNone/>
            </a:pPr>
            <a:r>
              <a:rPr lang="zh-CN" altLang="en-US" sz="2800" b="1" dirty="0">
                <a:solidFill>
                  <a:schemeClr val="tx1">
                    <a:lumMod val="75000"/>
                    <a:lumOff val="25000"/>
                  </a:schemeClr>
                </a:solidFill>
                <a:latin typeface="微软雅黑" panose="020B0503020204020204" charset="-122"/>
                <a:ea typeface="微软雅黑" panose="020B0503020204020204" charset="-122"/>
              </a:rPr>
              <a:t>建立起集中统一、权威高效的监察体系，实现了对所有行使公权力的公职人员监察全覆盖。</a:t>
            </a:r>
            <a:endParaRPr lang="zh-CN" altLang="en-US" sz="2800" b="1" dirty="0">
              <a:solidFill>
                <a:schemeClr val="tx1">
                  <a:lumMod val="75000"/>
                  <a:lumOff val="25000"/>
                </a:schemeClr>
              </a:solidFill>
              <a:latin typeface="微软雅黑" panose="020B0503020204020204" charset="-122"/>
              <a:ea typeface="微软雅黑" panose="020B0503020204020204" charset="-122"/>
            </a:endParaRPr>
          </a:p>
        </p:txBody>
      </p:sp>
      <p:sp>
        <p:nvSpPr>
          <p:cNvPr id="9" name="文本框 7" descr="#clear#"/>
          <p:cNvSpPr txBox="1">
            <a:spLocks noChangeArrowheads="1"/>
          </p:cNvSpPr>
          <p:nvPr/>
        </p:nvSpPr>
        <p:spPr bwMode="auto">
          <a:xfrm>
            <a:off x="4102512" y="3441094"/>
            <a:ext cx="3084512"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79500">
              <a:defRPr>
                <a:solidFill>
                  <a:schemeClr val="tx1"/>
                </a:solidFill>
                <a:latin typeface="Calibri" panose="020F0502020204030204" charset="0"/>
                <a:ea typeface="宋体" panose="02010600030101010101" pitchFamily="2" charset="-122"/>
              </a:defRPr>
            </a:lvl1pPr>
            <a:lvl2pPr marL="742950" indent="-285750" defTabSz="1079500">
              <a:defRPr>
                <a:solidFill>
                  <a:schemeClr val="tx1"/>
                </a:solidFill>
                <a:latin typeface="Calibri" panose="020F0502020204030204" charset="0"/>
                <a:ea typeface="宋体" panose="02010600030101010101" pitchFamily="2" charset="-122"/>
              </a:defRPr>
            </a:lvl2pPr>
            <a:lvl3pPr marL="1143000" indent="-228600" defTabSz="1079500">
              <a:defRPr>
                <a:solidFill>
                  <a:schemeClr val="tx1"/>
                </a:solidFill>
                <a:latin typeface="Calibri" panose="020F0502020204030204" charset="0"/>
                <a:ea typeface="宋体" panose="02010600030101010101" pitchFamily="2" charset="-122"/>
              </a:defRPr>
            </a:lvl3pPr>
            <a:lvl4pPr marL="1600200" indent="-228600" defTabSz="1079500">
              <a:defRPr>
                <a:solidFill>
                  <a:schemeClr val="tx1"/>
                </a:solidFill>
                <a:latin typeface="Calibri" panose="020F0502020204030204" charset="0"/>
                <a:ea typeface="宋体" panose="02010600030101010101" pitchFamily="2" charset="-122"/>
              </a:defRPr>
            </a:lvl4pPr>
            <a:lvl5pPr marL="2057400" indent="-228600" defTabSz="1079500">
              <a:defRPr>
                <a:solidFill>
                  <a:schemeClr val="tx1"/>
                </a:solidFill>
                <a:latin typeface="Calibri" panose="020F0502020204030204" charset="0"/>
                <a:ea typeface="宋体" panose="02010600030101010101" pitchFamily="2" charset="-122"/>
              </a:defRPr>
            </a:lvl5pPr>
            <a:lvl6pPr marL="2514600" indent="-228600" defTabSz="10795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0795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0795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0795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20000"/>
              </a:lnSpc>
              <a:buFont typeface="Arial" panose="020B0604020202020204" pitchFamily="34" charset="0"/>
              <a:buNone/>
            </a:pPr>
            <a:r>
              <a:rPr lang="zh-CN" altLang="en-US" sz="2800" b="1" dirty="0">
                <a:solidFill>
                  <a:schemeClr val="tx1">
                    <a:lumMod val="75000"/>
                    <a:lumOff val="25000"/>
                  </a:schemeClr>
                </a:solidFill>
                <a:latin typeface="微软雅黑" panose="020B0503020204020204" charset="-122"/>
                <a:ea typeface="微软雅黑" panose="020B0503020204020204" charset="-122"/>
              </a:rPr>
              <a:t>推动了人员融合和工作流程磨合，构筑起规范内部运行和纪法衔接的制度体系。</a:t>
            </a:r>
            <a:endParaRPr lang="zh-CN" altLang="en-US" sz="2800" b="1" dirty="0">
              <a:solidFill>
                <a:schemeClr val="tx1">
                  <a:lumMod val="75000"/>
                  <a:lumOff val="25000"/>
                </a:schemeClr>
              </a:solidFill>
              <a:latin typeface="微软雅黑" panose="020B0503020204020204" charset="-122"/>
              <a:ea typeface="微软雅黑" panose="020B0503020204020204" charset="-122"/>
            </a:endParaRPr>
          </a:p>
        </p:txBody>
      </p:sp>
      <p:grpSp>
        <p:nvGrpSpPr>
          <p:cNvPr id="25" name="组合 24"/>
          <p:cNvGrpSpPr/>
          <p:nvPr/>
        </p:nvGrpSpPr>
        <p:grpSpPr>
          <a:xfrm>
            <a:off x="7414895" y="3152209"/>
            <a:ext cx="4777105" cy="2672715"/>
            <a:chOff x="6205199" y="-1470443"/>
            <a:chExt cx="2475118" cy="1323336"/>
          </a:xfrm>
        </p:grpSpPr>
        <p:sp>
          <p:nvSpPr>
            <p:cNvPr id="26" name="Freeform 7"/>
            <p:cNvSpPr/>
            <p:nvPr/>
          </p:nvSpPr>
          <p:spPr bwMode="auto">
            <a:xfrm>
              <a:off x="6684737" y="-1470443"/>
              <a:ext cx="1995580" cy="1117732"/>
            </a:xfrm>
            <a:custGeom>
              <a:avLst/>
              <a:gdLst>
                <a:gd name="T0" fmla="*/ 649 w 16560"/>
                <a:gd name="T1" fmla="*/ 1791 h 8890"/>
                <a:gd name="T2" fmla="*/ 3583 w 16560"/>
                <a:gd name="T3" fmla="*/ 8882 h 8890"/>
                <a:gd name="T4" fmla="*/ 3686 w 16560"/>
                <a:gd name="T5" fmla="*/ 8827 h 8890"/>
                <a:gd name="T6" fmla="*/ 3825 w 16560"/>
                <a:gd name="T7" fmla="*/ 8759 h 8890"/>
                <a:gd name="T8" fmla="*/ 4016 w 16560"/>
                <a:gd name="T9" fmla="*/ 8676 h 8890"/>
                <a:gd name="T10" fmla="*/ 4254 w 16560"/>
                <a:gd name="T11" fmla="*/ 8586 h 8890"/>
                <a:gd name="T12" fmla="*/ 4538 w 16560"/>
                <a:gd name="T13" fmla="*/ 8497 h 8890"/>
                <a:gd name="T14" fmla="*/ 4867 w 16560"/>
                <a:gd name="T15" fmla="*/ 8416 h 8890"/>
                <a:gd name="T16" fmla="*/ 5234 w 16560"/>
                <a:gd name="T17" fmla="*/ 8351 h 8890"/>
                <a:gd name="T18" fmla="*/ 5639 w 16560"/>
                <a:gd name="T19" fmla="*/ 8309 h 8890"/>
                <a:gd name="T20" fmla="*/ 6079 w 16560"/>
                <a:gd name="T21" fmla="*/ 8297 h 8890"/>
                <a:gd name="T22" fmla="*/ 7176 w 16560"/>
                <a:gd name="T23" fmla="*/ 8367 h 8890"/>
                <a:gd name="T24" fmla="*/ 8664 w 16560"/>
                <a:gd name="T25" fmla="*/ 8468 h 8890"/>
                <a:gd name="T26" fmla="*/ 9716 w 16560"/>
                <a:gd name="T27" fmla="*/ 8523 h 8890"/>
                <a:gd name="T28" fmla="*/ 10717 w 16560"/>
                <a:gd name="T29" fmla="*/ 8550 h 8890"/>
                <a:gd name="T30" fmla="*/ 11676 w 16560"/>
                <a:gd name="T31" fmla="*/ 8537 h 8890"/>
                <a:gd name="T32" fmla="*/ 12596 w 16560"/>
                <a:gd name="T33" fmla="*/ 8476 h 8890"/>
                <a:gd name="T34" fmla="*/ 13484 w 16560"/>
                <a:gd name="T35" fmla="*/ 8355 h 8890"/>
                <a:gd name="T36" fmla="*/ 14346 w 16560"/>
                <a:gd name="T37" fmla="*/ 8165 h 8890"/>
                <a:gd name="T38" fmla="*/ 15188 w 16560"/>
                <a:gd name="T39" fmla="*/ 7894 h 8890"/>
                <a:gd name="T40" fmla="*/ 16015 w 16560"/>
                <a:gd name="T41" fmla="*/ 7534 h 8890"/>
                <a:gd name="T42" fmla="*/ 16544 w 16560"/>
                <a:gd name="T43" fmla="*/ 7225 h 8890"/>
                <a:gd name="T44" fmla="*/ 16436 w 16560"/>
                <a:gd name="T45" fmla="*/ 7122 h 8890"/>
                <a:gd name="T46" fmla="*/ 16299 w 16560"/>
                <a:gd name="T47" fmla="*/ 6977 h 8890"/>
                <a:gd name="T48" fmla="*/ 16129 w 16560"/>
                <a:gd name="T49" fmla="*/ 6772 h 8890"/>
                <a:gd name="T50" fmla="*/ 15941 w 16560"/>
                <a:gd name="T51" fmla="*/ 6509 h 8890"/>
                <a:gd name="T52" fmla="*/ 15744 w 16560"/>
                <a:gd name="T53" fmla="*/ 6188 h 8890"/>
                <a:gd name="T54" fmla="*/ 15553 w 16560"/>
                <a:gd name="T55" fmla="*/ 5807 h 8890"/>
                <a:gd name="T56" fmla="*/ 15379 w 16560"/>
                <a:gd name="T57" fmla="*/ 5366 h 8890"/>
                <a:gd name="T58" fmla="*/ 15236 w 16560"/>
                <a:gd name="T59" fmla="*/ 4867 h 8890"/>
                <a:gd name="T60" fmla="*/ 15137 w 16560"/>
                <a:gd name="T61" fmla="*/ 4307 h 8890"/>
                <a:gd name="T62" fmla="*/ 15090 w 16560"/>
                <a:gd name="T63" fmla="*/ 3695 h 8890"/>
                <a:gd name="T64" fmla="*/ 15069 w 16560"/>
                <a:gd name="T65" fmla="*/ 3136 h 8890"/>
                <a:gd name="T66" fmla="*/ 15060 w 16560"/>
                <a:gd name="T67" fmla="*/ 2654 h 8890"/>
                <a:gd name="T68" fmla="*/ 15061 w 16560"/>
                <a:gd name="T69" fmla="*/ 2246 h 8890"/>
                <a:gd name="T70" fmla="*/ 15071 w 16560"/>
                <a:gd name="T71" fmla="*/ 1908 h 8890"/>
                <a:gd name="T72" fmla="*/ 15085 w 16560"/>
                <a:gd name="T73" fmla="*/ 1633 h 8890"/>
                <a:gd name="T74" fmla="*/ 15104 w 16560"/>
                <a:gd name="T75" fmla="*/ 1417 h 8890"/>
                <a:gd name="T76" fmla="*/ 15122 w 16560"/>
                <a:gd name="T77" fmla="*/ 1255 h 8890"/>
                <a:gd name="T78" fmla="*/ 15145 w 16560"/>
                <a:gd name="T79" fmla="*/ 1115 h 8890"/>
                <a:gd name="T80" fmla="*/ 15161 w 16560"/>
                <a:gd name="T81" fmla="*/ 1043 h 8890"/>
                <a:gd name="T82" fmla="*/ 14715 w 16560"/>
                <a:gd name="T83" fmla="*/ 1310 h 8890"/>
                <a:gd name="T84" fmla="*/ 14093 w 16560"/>
                <a:gd name="T85" fmla="*/ 1523 h 8890"/>
                <a:gd name="T86" fmla="*/ 13332 w 16560"/>
                <a:gd name="T87" fmla="*/ 1686 h 8890"/>
                <a:gd name="T88" fmla="*/ 12471 w 16560"/>
                <a:gd name="T89" fmla="*/ 1801 h 8890"/>
                <a:gd name="T90" fmla="*/ 11550 w 16560"/>
                <a:gd name="T91" fmla="*/ 1872 h 8890"/>
                <a:gd name="T92" fmla="*/ 10606 w 16560"/>
                <a:gd name="T93" fmla="*/ 1898 h 8890"/>
                <a:gd name="T94" fmla="*/ 9677 w 16560"/>
                <a:gd name="T95" fmla="*/ 1884 h 8890"/>
                <a:gd name="T96" fmla="*/ 8805 w 16560"/>
                <a:gd name="T97" fmla="*/ 1832 h 8890"/>
                <a:gd name="T98" fmla="*/ 8026 w 16560"/>
                <a:gd name="T99" fmla="*/ 1744 h 8890"/>
                <a:gd name="T100" fmla="*/ 7380 w 16560"/>
                <a:gd name="T101" fmla="*/ 1622 h 8890"/>
                <a:gd name="T102" fmla="*/ 6827 w 16560"/>
                <a:gd name="T103" fmla="*/ 1448 h 8890"/>
                <a:gd name="T104" fmla="*/ 6196 w 16560"/>
                <a:gd name="T105" fmla="*/ 1244 h 8890"/>
                <a:gd name="T106" fmla="*/ 5583 w 16560"/>
                <a:gd name="T107" fmla="*/ 1072 h 8890"/>
                <a:gd name="T108" fmla="*/ 4984 w 16560"/>
                <a:gd name="T109" fmla="*/ 940 h 8890"/>
                <a:gd name="T110" fmla="*/ 4397 w 16560"/>
                <a:gd name="T111" fmla="*/ 852 h 8890"/>
                <a:gd name="T112" fmla="*/ 3820 w 16560"/>
                <a:gd name="T113" fmla="*/ 814 h 8890"/>
                <a:gd name="T114" fmla="*/ 3250 w 16560"/>
                <a:gd name="T115" fmla="*/ 832 h 8890"/>
                <a:gd name="T116" fmla="*/ 2685 w 16560"/>
                <a:gd name="T117" fmla="*/ 909 h 8890"/>
                <a:gd name="T118" fmla="*/ 2122 w 16560"/>
                <a:gd name="T119" fmla="*/ 1053 h 8890"/>
                <a:gd name="T120" fmla="*/ 1558 w 16560"/>
                <a:gd name="T121" fmla="*/ 1267 h 8890"/>
                <a:gd name="T122" fmla="*/ 990 w 16560"/>
                <a:gd name="T123" fmla="*/ 1559 h 8890"/>
                <a:gd name="T124" fmla="*/ 0 w 16560"/>
                <a:gd name="T125" fmla="*/ 0 h 8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60" h="8890">
                  <a:moveTo>
                    <a:pt x="0" y="0"/>
                  </a:moveTo>
                  <a:lnTo>
                    <a:pt x="167" y="1163"/>
                  </a:lnTo>
                  <a:lnTo>
                    <a:pt x="649" y="1791"/>
                  </a:lnTo>
                  <a:lnTo>
                    <a:pt x="649" y="1791"/>
                  </a:lnTo>
                  <a:lnTo>
                    <a:pt x="3571" y="8890"/>
                  </a:lnTo>
                  <a:lnTo>
                    <a:pt x="3583" y="8882"/>
                  </a:lnTo>
                  <a:lnTo>
                    <a:pt x="3623" y="8860"/>
                  </a:lnTo>
                  <a:lnTo>
                    <a:pt x="3650" y="8844"/>
                  </a:lnTo>
                  <a:lnTo>
                    <a:pt x="3686" y="8827"/>
                  </a:lnTo>
                  <a:lnTo>
                    <a:pt x="3726" y="8806"/>
                  </a:lnTo>
                  <a:lnTo>
                    <a:pt x="3773" y="8782"/>
                  </a:lnTo>
                  <a:lnTo>
                    <a:pt x="3825" y="8759"/>
                  </a:lnTo>
                  <a:lnTo>
                    <a:pt x="3883" y="8732"/>
                  </a:lnTo>
                  <a:lnTo>
                    <a:pt x="3946" y="8704"/>
                  </a:lnTo>
                  <a:lnTo>
                    <a:pt x="4016" y="8676"/>
                  </a:lnTo>
                  <a:lnTo>
                    <a:pt x="4090" y="8646"/>
                  </a:lnTo>
                  <a:lnTo>
                    <a:pt x="4169" y="8616"/>
                  </a:lnTo>
                  <a:lnTo>
                    <a:pt x="4254" y="8586"/>
                  </a:lnTo>
                  <a:lnTo>
                    <a:pt x="4344" y="8556"/>
                  </a:lnTo>
                  <a:lnTo>
                    <a:pt x="4439" y="8526"/>
                  </a:lnTo>
                  <a:lnTo>
                    <a:pt x="4538" y="8497"/>
                  </a:lnTo>
                  <a:lnTo>
                    <a:pt x="4643" y="8469"/>
                  </a:lnTo>
                  <a:lnTo>
                    <a:pt x="4753" y="8442"/>
                  </a:lnTo>
                  <a:lnTo>
                    <a:pt x="4867" y="8416"/>
                  </a:lnTo>
                  <a:lnTo>
                    <a:pt x="4985" y="8392"/>
                  </a:lnTo>
                  <a:lnTo>
                    <a:pt x="5107" y="8371"/>
                  </a:lnTo>
                  <a:lnTo>
                    <a:pt x="5234" y="8351"/>
                  </a:lnTo>
                  <a:lnTo>
                    <a:pt x="5364" y="8334"/>
                  </a:lnTo>
                  <a:lnTo>
                    <a:pt x="5500" y="8320"/>
                  </a:lnTo>
                  <a:lnTo>
                    <a:pt x="5639" y="8309"/>
                  </a:lnTo>
                  <a:lnTo>
                    <a:pt x="5782" y="8301"/>
                  </a:lnTo>
                  <a:lnTo>
                    <a:pt x="5928" y="8297"/>
                  </a:lnTo>
                  <a:lnTo>
                    <a:pt x="6079" y="8297"/>
                  </a:lnTo>
                  <a:lnTo>
                    <a:pt x="6232" y="8301"/>
                  </a:lnTo>
                  <a:lnTo>
                    <a:pt x="6389" y="8311"/>
                  </a:lnTo>
                  <a:lnTo>
                    <a:pt x="7176" y="8367"/>
                  </a:lnTo>
                  <a:lnTo>
                    <a:pt x="7933" y="8419"/>
                  </a:lnTo>
                  <a:lnTo>
                    <a:pt x="8302" y="8444"/>
                  </a:lnTo>
                  <a:lnTo>
                    <a:pt x="8664" y="8468"/>
                  </a:lnTo>
                  <a:lnTo>
                    <a:pt x="9021" y="8489"/>
                  </a:lnTo>
                  <a:lnTo>
                    <a:pt x="9371" y="8507"/>
                  </a:lnTo>
                  <a:lnTo>
                    <a:pt x="9716" y="8523"/>
                  </a:lnTo>
                  <a:lnTo>
                    <a:pt x="10055" y="8536"/>
                  </a:lnTo>
                  <a:lnTo>
                    <a:pt x="10389" y="8544"/>
                  </a:lnTo>
                  <a:lnTo>
                    <a:pt x="10717" y="8550"/>
                  </a:lnTo>
                  <a:lnTo>
                    <a:pt x="11041" y="8551"/>
                  </a:lnTo>
                  <a:lnTo>
                    <a:pt x="11361" y="8547"/>
                  </a:lnTo>
                  <a:lnTo>
                    <a:pt x="11676" y="8537"/>
                  </a:lnTo>
                  <a:lnTo>
                    <a:pt x="11986" y="8523"/>
                  </a:lnTo>
                  <a:lnTo>
                    <a:pt x="12293" y="8503"/>
                  </a:lnTo>
                  <a:lnTo>
                    <a:pt x="12596" y="8476"/>
                  </a:lnTo>
                  <a:lnTo>
                    <a:pt x="12895" y="8443"/>
                  </a:lnTo>
                  <a:lnTo>
                    <a:pt x="13191" y="8403"/>
                  </a:lnTo>
                  <a:lnTo>
                    <a:pt x="13484" y="8355"/>
                  </a:lnTo>
                  <a:lnTo>
                    <a:pt x="13774" y="8300"/>
                  </a:lnTo>
                  <a:lnTo>
                    <a:pt x="14062" y="8236"/>
                  </a:lnTo>
                  <a:lnTo>
                    <a:pt x="14346" y="8165"/>
                  </a:lnTo>
                  <a:lnTo>
                    <a:pt x="14629" y="8084"/>
                  </a:lnTo>
                  <a:lnTo>
                    <a:pt x="14909" y="7994"/>
                  </a:lnTo>
                  <a:lnTo>
                    <a:pt x="15188" y="7894"/>
                  </a:lnTo>
                  <a:lnTo>
                    <a:pt x="15464" y="7785"/>
                  </a:lnTo>
                  <a:lnTo>
                    <a:pt x="15739" y="7665"/>
                  </a:lnTo>
                  <a:lnTo>
                    <a:pt x="16015" y="7534"/>
                  </a:lnTo>
                  <a:lnTo>
                    <a:pt x="16288" y="7392"/>
                  </a:lnTo>
                  <a:lnTo>
                    <a:pt x="16560" y="7239"/>
                  </a:lnTo>
                  <a:lnTo>
                    <a:pt x="16544" y="7225"/>
                  </a:lnTo>
                  <a:lnTo>
                    <a:pt x="16502" y="7187"/>
                  </a:lnTo>
                  <a:lnTo>
                    <a:pt x="16472" y="7158"/>
                  </a:lnTo>
                  <a:lnTo>
                    <a:pt x="16436" y="7122"/>
                  </a:lnTo>
                  <a:lnTo>
                    <a:pt x="16394" y="7081"/>
                  </a:lnTo>
                  <a:lnTo>
                    <a:pt x="16349" y="7032"/>
                  </a:lnTo>
                  <a:lnTo>
                    <a:pt x="16299" y="6977"/>
                  </a:lnTo>
                  <a:lnTo>
                    <a:pt x="16245" y="6915"/>
                  </a:lnTo>
                  <a:lnTo>
                    <a:pt x="16189" y="6847"/>
                  </a:lnTo>
                  <a:lnTo>
                    <a:pt x="16129" y="6772"/>
                  </a:lnTo>
                  <a:lnTo>
                    <a:pt x="16068" y="6692"/>
                  </a:lnTo>
                  <a:lnTo>
                    <a:pt x="16005" y="6604"/>
                  </a:lnTo>
                  <a:lnTo>
                    <a:pt x="15941" y="6509"/>
                  </a:lnTo>
                  <a:lnTo>
                    <a:pt x="15875" y="6409"/>
                  </a:lnTo>
                  <a:lnTo>
                    <a:pt x="15810" y="6302"/>
                  </a:lnTo>
                  <a:lnTo>
                    <a:pt x="15744" y="6188"/>
                  </a:lnTo>
                  <a:lnTo>
                    <a:pt x="15679" y="6068"/>
                  </a:lnTo>
                  <a:lnTo>
                    <a:pt x="15615" y="5940"/>
                  </a:lnTo>
                  <a:lnTo>
                    <a:pt x="15553" y="5807"/>
                  </a:lnTo>
                  <a:lnTo>
                    <a:pt x="15492" y="5667"/>
                  </a:lnTo>
                  <a:lnTo>
                    <a:pt x="15434" y="5520"/>
                  </a:lnTo>
                  <a:lnTo>
                    <a:pt x="15379" y="5366"/>
                  </a:lnTo>
                  <a:lnTo>
                    <a:pt x="15327" y="5207"/>
                  </a:lnTo>
                  <a:lnTo>
                    <a:pt x="15280" y="5040"/>
                  </a:lnTo>
                  <a:lnTo>
                    <a:pt x="15236" y="4867"/>
                  </a:lnTo>
                  <a:lnTo>
                    <a:pt x="15198" y="4687"/>
                  </a:lnTo>
                  <a:lnTo>
                    <a:pt x="15164" y="4500"/>
                  </a:lnTo>
                  <a:lnTo>
                    <a:pt x="15137" y="4307"/>
                  </a:lnTo>
                  <a:lnTo>
                    <a:pt x="15115" y="4107"/>
                  </a:lnTo>
                  <a:lnTo>
                    <a:pt x="15101" y="3901"/>
                  </a:lnTo>
                  <a:lnTo>
                    <a:pt x="15090" y="3695"/>
                  </a:lnTo>
                  <a:lnTo>
                    <a:pt x="15081" y="3500"/>
                  </a:lnTo>
                  <a:lnTo>
                    <a:pt x="15075" y="3314"/>
                  </a:lnTo>
                  <a:lnTo>
                    <a:pt x="15069" y="3136"/>
                  </a:lnTo>
                  <a:lnTo>
                    <a:pt x="15064" y="2966"/>
                  </a:lnTo>
                  <a:lnTo>
                    <a:pt x="15061" y="2806"/>
                  </a:lnTo>
                  <a:lnTo>
                    <a:pt x="15060" y="2654"/>
                  </a:lnTo>
                  <a:lnTo>
                    <a:pt x="15059" y="2510"/>
                  </a:lnTo>
                  <a:lnTo>
                    <a:pt x="15060" y="2374"/>
                  </a:lnTo>
                  <a:lnTo>
                    <a:pt x="15061" y="2246"/>
                  </a:lnTo>
                  <a:lnTo>
                    <a:pt x="15063" y="2126"/>
                  </a:lnTo>
                  <a:lnTo>
                    <a:pt x="15066" y="2013"/>
                  </a:lnTo>
                  <a:lnTo>
                    <a:pt x="15071" y="1908"/>
                  </a:lnTo>
                  <a:lnTo>
                    <a:pt x="15075" y="1809"/>
                  </a:lnTo>
                  <a:lnTo>
                    <a:pt x="15080" y="1717"/>
                  </a:lnTo>
                  <a:lnTo>
                    <a:pt x="15085" y="1633"/>
                  </a:lnTo>
                  <a:lnTo>
                    <a:pt x="15091" y="1554"/>
                  </a:lnTo>
                  <a:lnTo>
                    <a:pt x="15098" y="1483"/>
                  </a:lnTo>
                  <a:lnTo>
                    <a:pt x="15104" y="1417"/>
                  </a:lnTo>
                  <a:lnTo>
                    <a:pt x="15110" y="1357"/>
                  </a:lnTo>
                  <a:lnTo>
                    <a:pt x="15116" y="1304"/>
                  </a:lnTo>
                  <a:lnTo>
                    <a:pt x="15122" y="1255"/>
                  </a:lnTo>
                  <a:lnTo>
                    <a:pt x="15129" y="1213"/>
                  </a:lnTo>
                  <a:lnTo>
                    <a:pt x="15134" y="1175"/>
                  </a:lnTo>
                  <a:lnTo>
                    <a:pt x="15145" y="1115"/>
                  </a:lnTo>
                  <a:lnTo>
                    <a:pt x="15153" y="1074"/>
                  </a:lnTo>
                  <a:lnTo>
                    <a:pt x="15159" y="1051"/>
                  </a:lnTo>
                  <a:lnTo>
                    <a:pt x="15161" y="1043"/>
                  </a:lnTo>
                  <a:lnTo>
                    <a:pt x="15034" y="1138"/>
                  </a:lnTo>
                  <a:lnTo>
                    <a:pt x="14885" y="1227"/>
                  </a:lnTo>
                  <a:lnTo>
                    <a:pt x="14715" y="1310"/>
                  </a:lnTo>
                  <a:lnTo>
                    <a:pt x="14525" y="1386"/>
                  </a:lnTo>
                  <a:lnTo>
                    <a:pt x="14317" y="1458"/>
                  </a:lnTo>
                  <a:lnTo>
                    <a:pt x="14093" y="1523"/>
                  </a:lnTo>
                  <a:lnTo>
                    <a:pt x="13852" y="1583"/>
                  </a:lnTo>
                  <a:lnTo>
                    <a:pt x="13598" y="1638"/>
                  </a:lnTo>
                  <a:lnTo>
                    <a:pt x="13332" y="1686"/>
                  </a:lnTo>
                  <a:lnTo>
                    <a:pt x="13053" y="1730"/>
                  </a:lnTo>
                  <a:lnTo>
                    <a:pt x="12767" y="1768"/>
                  </a:lnTo>
                  <a:lnTo>
                    <a:pt x="12471" y="1801"/>
                  </a:lnTo>
                  <a:lnTo>
                    <a:pt x="12168" y="1830"/>
                  </a:lnTo>
                  <a:lnTo>
                    <a:pt x="11861" y="1853"/>
                  </a:lnTo>
                  <a:lnTo>
                    <a:pt x="11550" y="1872"/>
                  </a:lnTo>
                  <a:lnTo>
                    <a:pt x="11235" y="1885"/>
                  </a:lnTo>
                  <a:lnTo>
                    <a:pt x="10920" y="1894"/>
                  </a:lnTo>
                  <a:lnTo>
                    <a:pt x="10606" y="1898"/>
                  </a:lnTo>
                  <a:lnTo>
                    <a:pt x="10292" y="1898"/>
                  </a:lnTo>
                  <a:lnTo>
                    <a:pt x="9983" y="1893"/>
                  </a:lnTo>
                  <a:lnTo>
                    <a:pt x="9677" y="1884"/>
                  </a:lnTo>
                  <a:lnTo>
                    <a:pt x="9379" y="1872"/>
                  </a:lnTo>
                  <a:lnTo>
                    <a:pt x="9087" y="1854"/>
                  </a:lnTo>
                  <a:lnTo>
                    <a:pt x="8805" y="1832"/>
                  </a:lnTo>
                  <a:lnTo>
                    <a:pt x="8534" y="1806"/>
                  </a:lnTo>
                  <a:lnTo>
                    <a:pt x="8273" y="1777"/>
                  </a:lnTo>
                  <a:lnTo>
                    <a:pt x="8026" y="1744"/>
                  </a:lnTo>
                  <a:lnTo>
                    <a:pt x="7794" y="1707"/>
                  </a:lnTo>
                  <a:lnTo>
                    <a:pt x="7578" y="1667"/>
                  </a:lnTo>
                  <a:lnTo>
                    <a:pt x="7380" y="1622"/>
                  </a:lnTo>
                  <a:lnTo>
                    <a:pt x="7199" y="1575"/>
                  </a:lnTo>
                  <a:lnTo>
                    <a:pt x="7041" y="1524"/>
                  </a:lnTo>
                  <a:lnTo>
                    <a:pt x="6827" y="1448"/>
                  </a:lnTo>
                  <a:lnTo>
                    <a:pt x="6614" y="1377"/>
                  </a:lnTo>
                  <a:lnTo>
                    <a:pt x="6404" y="1309"/>
                  </a:lnTo>
                  <a:lnTo>
                    <a:pt x="6196" y="1244"/>
                  </a:lnTo>
                  <a:lnTo>
                    <a:pt x="5990" y="1183"/>
                  </a:lnTo>
                  <a:lnTo>
                    <a:pt x="5785" y="1125"/>
                  </a:lnTo>
                  <a:lnTo>
                    <a:pt x="5583" y="1072"/>
                  </a:lnTo>
                  <a:lnTo>
                    <a:pt x="5381" y="1023"/>
                  </a:lnTo>
                  <a:lnTo>
                    <a:pt x="5181" y="980"/>
                  </a:lnTo>
                  <a:lnTo>
                    <a:pt x="4984" y="940"/>
                  </a:lnTo>
                  <a:lnTo>
                    <a:pt x="4787" y="905"/>
                  </a:lnTo>
                  <a:lnTo>
                    <a:pt x="4591" y="876"/>
                  </a:lnTo>
                  <a:lnTo>
                    <a:pt x="4397" y="852"/>
                  </a:lnTo>
                  <a:lnTo>
                    <a:pt x="4203" y="834"/>
                  </a:lnTo>
                  <a:lnTo>
                    <a:pt x="4012" y="821"/>
                  </a:lnTo>
                  <a:lnTo>
                    <a:pt x="3820" y="814"/>
                  </a:lnTo>
                  <a:lnTo>
                    <a:pt x="3629" y="814"/>
                  </a:lnTo>
                  <a:lnTo>
                    <a:pt x="3439" y="819"/>
                  </a:lnTo>
                  <a:lnTo>
                    <a:pt x="3250" y="832"/>
                  </a:lnTo>
                  <a:lnTo>
                    <a:pt x="3062" y="850"/>
                  </a:lnTo>
                  <a:lnTo>
                    <a:pt x="2873" y="876"/>
                  </a:lnTo>
                  <a:lnTo>
                    <a:pt x="2685" y="909"/>
                  </a:lnTo>
                  <a:lnTo>
                    <a:pt x="2496" y="950"/>
                  </a:lnTo>
                  <a:lnTo>
                    <a:pt x="2309" y="997"/>
                  </a:lnTo>
                  <a:lnTo>
                    <a:pt x="2122" y="1053"/>
                  </a:lnTo>
                  <a:lnTo>
                    <a:pt x="1933" y="1116"/>
                  </a:lnTo>
                  <a:lnTo>
                    <a:pt x="1746" y="1188"/>
                  </a:lnTo>
                  <a:lnTo>
                    <a:pt x="1558" y="1267"/>
                  </a:lnTo>
                  <a:lnTo>
                    <a:pt x="1369" y="1356"/>
                  </a:lnTo>
                  <a:lnTo>
                    <a:pt x="1180" y="1453"/>
                  </a:lnTo>
                  <a:lnTo>
                    <a:pt x="990" y="1559"/>
                  </a:lnTo>
                  <a:lnTo>
                    <a:pt x="801" y="1674"/>
                  </a:lnTo>
                  <a:lnTo>
                    <a:pt x="702" y="875"/>
                  </a:lnTo>
                  <a:lnTo>
                    <a:pt x="0" y="0"/>
                  </a:lnTo>
                  <a:close/>
                </a:path>
              </a:pathLst>
            </a:custGeom>
            <a:solidFill>
              <a:srgbClr val="EF5611">
                <a:alpha val="45000"/>
              </a:srgbClr>
            </a:solidFill>
            <a:ln>
              <a:noFill/>
            </a:ln>
          </p:spPr>
          <p:txBody>
            <a:bodyPr vert="horz" wrap="square" lIns="68580" tIns="34290" rIns="68580" bIns="34290" numCol="1" anchor="t" anchorCtr="0" compatLnSpc="1"/>
            <a:lstStyle/>
            <a:p>
              <a:endParaRPr lang="zh-CN" altLang="en-US" sz="1015" dirty="0">
                <a:latin typeface="微软雅黑" panose="020B0503020204020204" charset="-122"/>
              </a:endParaRPr>
            </a:p>
          </p:txBody>
        </p:sp>
        <p:sp>
          <p:nvSpPr>
            <p:cNvPr id="27" name="Freeform 7"/>
            <p:cNvSpPr/>
            <p:nvPr/>
          </p:nvSpPr>
          <p:spPr bwMode="auto">
            <a:xfrm>
              <a:off x="6205199" y="-1343505"/>
              <a:ext cx="2232248" cy="1196398"/>
            </a:xfrm>
            <a:custGeom>
              <a:avLst/>
              <a:gdLst>
                <a:gd name="T0" fmla="*/ 649 w 16560"/>
                <a:gd name="T1" fmla="*/ 1791 h 8890"/>
                <a:gd name="T2" fmla="*/ 3583 w 16560"/>
                <a:gd name="T3" fmla="*/ 8882 h 8890"/>
                <a:gd name="T4" fmla="*/ 3686 w 16560"/>
                <a:gd name="T5" fmla="*/ 8827 h 8890"/>
                <a:gd name="T6" fmla="*/ 3825 w 16560"/>
                <a:gd name="T7" fmla="*/ 8759 h 8890"/>
                <a:gd name="T8" fmla="*/ 4016 w 16560"/>
                <a:gd name="T9" fmla="*/ 8676 h 8890"/>
                <a:gd name="T10" fmla="*/ 4254 w 16560"/>
                <a:gd name="T11" fmla="*/ 8586 h 8890"/>
                <a:gd name="T12" fmla="*/ 4538 w 16560"/>
                <a:gd name="T13" fmla="*/ 8497 h 8890"/>
                <a:gd name="T14" fmla="*/ 4867 w 16560"/>
                <a:gd name="T15" fmla="*/ 8416 h 8890"/>
                <a:gd name="T16" fmla="*/ 5234 w 16560"/>
                <a:gd name="T17" fmla="*/ 8351 h 8890"/>
                <a:gd name="T18" fmla="*/ 5639 w 16560"/>
                <a:gd name="T19" fmla="*/ 8309 h 8890"/>
                <a:gd name="T20" fmla="*/ 6079 w 16560"/>
                <a:gd name="T21" fmla="*/ 8297 h 8890"/>
                <a:gd name="T22" fmla="*/ 7176 w 16560"/>
                <a:gd name="T23" fmla="*/ 8367 h 8890"/>
                <a:gd name="T24" fmla="*/ 8664 w 16560"/>
                <a:gd name="T25" fmla="*/ 8468 h 8890"/>
                <a:gd name="T26" fmla="*/ 9716 w 16560"/>
                <a:gd name="T27" fmla="*/ 8523 h 8890"/>
                <a:gd name="T28" fmla="*/ 10717 w 16560"/>
                <a:gd name="T29" fmla="*/ 8550 h 8890"/>
                <a:gd name="T30" fmla="*/ 11676 w 16560"/>
                <a:gd name="T31" fmla="*/ 8537 h 8890"/>
                <a:gd name="T32" fmla="*/ 12596 w 16560"/>
                <a:gd name="T33" fmla="*/ 8476 h 8890"/>
                <a:gd name="T34" fmla="*/ 13484 w 16560"/>
                <a:gd name="T35" fmla="*/ 8355 h 8890"/>
                <a:gd name="T36" fmla="*/ 14346 w 16560"/>
                <a:gd name="T37" fmla="*/ 8165 h 8890"/>
                <a:gd name="T38" fmla="*/ 15188 w 16560"/>
                <a:gd name="T39" fmla="*/ 7894 h 8890"/>
                <a:gd name="T40" fmla="*/ 16015 w 16560"/>
                <a:gd name="T41" fmla="*/ 7534 h 8890"/>
                <a:gd name="T42" fmla="*/ 16544 w 16560"/>
                <a:gd name="T43" fmla="*/ 7225 h 8890"/>
                <a:gd name="T44" fmla="*/ 16436 w 16560"/>
                <a:gd name="T45" fmla="*/ 7122 h 8890"/>
                <a:gd name="T46" fmla="*/ 16299 w 16560"/>
                <a:gd name="T47" fmla="*/ 6977 h 8890"/>
                <a:gd name="T48" fmla="*/ 16129 w 16560"/>
                <a:gd name="T49" fmla="*/ 6772 h 8890"/>
                <a:gd name="T50" fmla="*/ 15941 w 16560"/>
                <a:gd name="T51" fmla="*/ 6509 h 8890"/>
                <a:gd name="T52" fmla="*/ 15744 w 16560"/>
                <a:gd name="T53" fmla="*/ 6188 h 8890"/>
                <a:gd name="T54" fmla="*/ 15553 w 16560"/>
                <a:gd name="T55" fmla="*/ 5807 h 8890"/>
                <a:gd name="T56" fmla="*/ 15379 w 16560"/>
                <a:gd name="T57" fmla="*/ 5366 h 8890"/>
                <a:gd name="T58" fmla="*/ 15236 w 16560"/>
                <a:gd name="T59" fmla="*/ 4867 h 8890"/>
                <a:gd name="T60" fmla="*/ 15137 w 16560"/>
                <a:gd name="T61" fmla="*/ 4307 h 8890"/>
                <a:gd name="T62" fmla="*/ 15090 w 16560"/>
                <a:gd name="T63" fmla="*/ 3695 h 8890"/>
                <a:gd name="T64" fmla="*/ 15069 w 16560"/>
                <a:gd name="T65" fmla="*/ 3136 h 8890"/>
                <a:gd name="T66" fmla="*/ 15060 w 16560"/>
                <a:gd name="T67" fmla="*/ 2654 h 8890"/>
                <a:gd name="T68" fmla="*/ 15061 w 16560"/>
                <a:gd name="T69" fmla="*/ 2246 h 8890"/>
                <a:gd name="T70" fmla="*/ 15071 w 16560"/>
                <a:gd name="T71" fmla="*/ 1908 h 8890"/>
                <a:gd name="T72" fmla="*/ 15085 w 16560"/>
                <a:gd name="T73" fmla="*/ 1633 h 8890"/>
                <a:gd name="T74" fmla="*/ 15104 w 16560"/>
                <a:gd name="T75" fmla="*/ 1417 h 8890"/>
                <a:gd name="T76" fmla="*/ 15122 w 16560"/>
                <a:gd name="T77" fmla="*/ 1255 h 8890"/>
                <a:gd name="T78" fmla="*/ 15145 w 16560"/>
                <a:gd name="T79" fmla="*/ 1115 h 8890"/>
                <a:gd name="T80" fmla="*/ 15161 w 16560"/>
                <a:gd name="T81" fmla="*/ 1043 h 8890"/>
                <a:gd name="T82" fmla="*/ 14715 w 16560"/>
                <a:gd name="T83" fmla="*/ 1310 h 8890"/>
                <a:gd name="T84" fmla="*/ 14093 w 16560"/>
                <a:gd name="T85" fmla="*/ 1523 h 8890"/>
                <a:gd name="T86" fmla="*/ 13332 w 16560"/>
                <a:gd name="T87" fmla="*/ 1686 h 8890"/>
                <a:gd name="T88" fmla="*/ 12471 w 16560"/>
                <a:gd name="T89" fmla="*/ 1801 h 8890"/>
                <a:gd name="T90" fmla="*/ 11550 w 16560"/>
                <a:gd name="T91" fmla="*/ 1872 h 8890"/>
                <a:gd name="T92" fmla="*/ 10606 w 16560"/>
                <a:gd name="T93" fmla="*/ 1898 h 8890"/>
                <a:gd name="T94" fmla="*/ 9677 w 16560"/>
                <a:gd name="T95" fmla="*/ 1884 h 8890"/>
                <a:gd name="T96" fmla="*/ 8805 w 16560"/>
                <a:gd name="T97" fmla="*/ 1832 h 8890"/>
                <a:gd name="T98" fmla="*/ 8026 w 16560"/>
                <a:gd name="T99" fmla="*/ 1744 h 8890"/>
                <a:gd name="T100" fmla="*/ 7380 w 16560"/>
                <a:gd name="T101" fmla="*/ 1622 h 8890"/>
                <a:gd name="T102" fmla="*/ 6827 w 16560"/>
                <a:gd name="T103" fmla="*/ 1448 h 8890"/>
                <a:gd name="T104" fmla="*/ 6196 w 16560"/>
                <a:gd name="T105" fmla="*/ 1244 h 8890"/>
                <a:gd name="T106" fmla="*/ 5583 w 16560"/>
                <a:gd name="T107" fmla="*/ 1072 h 8890"/>
                <a:gd name="T108" fmla="*/ 4984 w 16560"/>
                <a:gd name="T109" fmla="*/ 940 h 8890"/>
                <a:gd name="T110" fmla="*/ 4397 w 16560"/>
                <a:gd name="T111" fmla="*/ 852 h 8890"/>
                <a:gd name="T112" fmla="*/ 3820 w 16560"/>
                <a:gd name="T113" fmla="*/ 814 h 8890"/>
                <a:gd name="T114" fmla="*/ 3250 w 16560"/>
                <a:gd name="T115" fmla="*/ 832 h 8890"/>
                <a:gd name="T116" fmla="*/ 2685 w 16560"/>
                <a:gd name="T117" fmla="*/ 909 h 8890"/>
                <a:gd name="T118" fmla="*/ 2122 w 16560"/>
                <a:gd name="T119" fmla="*/ 1053 h 8890"/>
                <a:gd name="T120" fmla="*/ 1558 w 16560"/>
                <a:gd name="T121" fmla="*/ 1267 h 8890"/>
                <a:gd name="T122" fmla="*/ 990 w 16560"/>
                <a:gd name="T123" fmla="*/ 1559 h 8890"/>
                <a:gd name="T124" fmla="*/ 0 w 16560"/>
                <a:gd name="T125" fmla="*/ 0 h 8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60" h="8890">
                  <a:moveTo>
                    <a:pt x="0" y="0"/>
                  </a:moveTo>
                  <a:lnTo>
                    <a:pt x="167" y="1163"/>
                  </a:lnTo>
                  <a:lnTo>
                    <a:pt x="649" y="1791"/>
                  </a:lnTo>
                  <a:lnTo>
                    <a:pt x="649" y="1791"/>
                  </a:lnTo>
                  <a:lnTo>
                    <a:pt x="3571" y="8890"/>
                  </a:lnTo>
                  <a:lnTo>
                    <a:pt x="3583" y="8882"/>
                  </a:lnTo>
                  <a:lnTo>
                    <a:pt x="3623" y="8860"/>
                  </a:lnTo>
                  <a:lnTo>
                    <a:pt x="3650" y="8844"/>
                  </a:lnTo>
                  <a:lnTo>
                    <a:pt x="3686" y="8827"/>
                  </a:lnTo>
                  <a:lnTo>
                    <a:pt x="3726" y="8806"/>
                  </a:lnTo>
                  <a:lnTo>
                    <a:pt x="3773" y="8782"/>
                  </a:lnTo>
                  <a:lnTo>
                    <a:pt x="3825" y="8759"/>
                  </a:lnTo>
                  <a:lnTo>
                    <a:pt x="3883" y="8732"/>
                  </a:lnTo>
                  <a:lnTo>
                    <a:pt x="3946" y="8704"/>
                  </a:lnTo>
                  <a:lnTo>
                    <a:pt x="4016" y="8676"/>
                  </a:lnTo>
                  <a:lnTo>
                    <a:pt x="4090" y="8646"/>
                  </a:lnTo>
                  <a:lnTo>
                    <a:pt x="4169" y="8616"/>
                  </a:lnTo>
                  <a:lnTo>
                    <a:pt x="4254" y="8586"/>
                  </a:lnTo>
                  <a:lnTo>
                    <a:pt x="4344" y="8556"/>
                  </a:lnTo>
                  <a:lnTo>
                    <a:pt x="4439" y="8526"/>
                  </a:lnTo>
                  <a:lnTo>
                    <a:pt x="4538" y="8497"/>
                  </a:lnTo>
                  <a:lnTo>
                    <a:pt x="4643" y="8469"/>
                  </a:lnTo>
                  <a:lnTo>
                    <a:pt x="4753" y="8442"/>
                  </a:lnTo>
                  <a:lnTo>
                    <a:pt x="4867" y="8416"/>
                  </a:lnTo>
                  <a:lnTo>
                    <a:pt x="4985" y="8392"/>
                  </a:lnTo>
                  <a:lnTo>
                    <a:pt x="5107" y="8371"/>
                  </a:lnTo>
                  <a:lnTo>
                    <a:pt x="5234" y="8351"/>
                  </a:lnTo>
                  <a:lnTo>
                    <a:pt x="5364" y="8334"/>
                  </a:lnTo>
                  <a:lnTo>
                    <a:pt x="5500" y="8320"/>
                  </a:lnTo>
                  <a:lnTo>
                    <a:pt x="5639" y="8309"/>
                  </a:lnTo>
                  <a:lnTo>
                    <a:pt x="5782" y="8301"/>
                  </a:lnTo>
                  <a:lnTo>
                    <a:pt x="5928" y="8297"/>
                  </a:lnTo>
                  <a:lnTo>
                    <a:pt x="6079" y="8297"/>
                  </a:lnTo>
                  <a:lnTo>
                    <a:pt x="6232" y="8301"/>
                  </a:lnTo>
                  <a:lnTo>
                    <a:pt x="6389" y="8311"/>
                  </a:lnTo>
                  <a:lnTo>
                    <a:pt x="7176" y="8367"/>
                  </a:lnTo>
                  <a:lnTo>
                    <a:pt x="7933" y="8419"/>
                  </a:lnTo>
                  <a:lnTo>
                    <a:pt x="8302" y="8444"/>
                  </a:lnTo>
                  <a:lnTo>
                    <a:pt x="8664" y="8468"/>
                  </a:lnTo>
                  <a:lnTo>
                    <a:pt x="9021" y="8489"/>
                  </a:lnTo>
                  <a:lnTo>
                    <a:pt x="9371" y="8507"/>
                  </a:lnTo>
                  <a:lnTo>
                    <a:pt x="9716" y="8523"/>
                  </a:lnTo>
                  <a:lnTo>
                    <a:pt x="10055" y="8536"/>
                  </a:lnTo>
                  <a:lnTo>
                    <a:pt x="10389" y="8544"/>
                  </a:lnTo>
                  <a:lnTo>
                    <a:pt x="10717" y="8550"/>
                  </a:lnTo>
                  <a:lnTo>
                    <a:pt x="11041" y="8551"/>
                  </a:lnTo>
                  <a:lnTo>
                    <a:pt x="11361" y="8547"/>
                  </a:lnTo>
                  <a:lnTo>
                    <a:pt x="11676" y="8537"/>
                  </a:lnTo>
                  <a:lnTo>
                    <a:pt x="11986" y="8523"/>
                  </a:lnTo>
                  <a:lnTo>
                    <a:pt x="12293" y="8503"/>
                  </a:lnTo>
                  <a:lnTo>
                    <a:pt x="12596" y="8476"/>
                  </a:lnTo>
                  <a:lnTo>
                    <a:pt x="12895" y="8443"/>
                  </a:lnTo>
                  <a:lnTo>
                    <a:pt x="13191" y="8403"/>
                  </a:lnTo>
                  <a:lnTo>
                    <a:pt x="13484" y="8355"/>
                  </a:lnTo>
                  <a:lnTo>
                    <a:pt x="13774" y="8300"/>
                  </a:lnTo>
                  <a:lnTo>
                    <a:pt x="14062" y="8236"/>
                  </a:lnTo>
                  <a:lnTo>
                    <a:pt x="14346" y="8165"/>
                  </a:lnTo>
                  <a:lnTo>
                    <a:pt x="14629" y="8084"/>
                  </a:lnTo>
                  <a:lnTo>
                    <a:pt x="14909" y="7994"/>
                  </a:lnTo>
                  <a:lnTo>
                    <a:pt x="15188" y="7894"/>
                  </a:lnTo>
                  <a:lnTo>
                    <a:pt x="15464" y="7785"/>
                  </a:lnTo>
                  <a:lnTo>
                    <a:pt x="15739" y="7665"/>
                  </a:lnTo>
                  <a:lnTo>
                    <a:pt x="16015" y="7534"/>
                  </a:lnTo>
                  <a:lnTo>
                    <a:pt x="16288" y="7392"/>
                  </a:lnTo>
                  <a:lnTo>
                    <a:pt x="16560" y="7239"/>
                  </a:lnTo>
                  <a:lnTo>
                    <a:pt x="16544" y="7225"/>
                  </a:lnTo>
                  <a:lnTo>
                    <a:pt x="16502" y="7187"/>
                  </a:lnTo>
                  <a:lnTo>
                    <a:pt x="16472" y="7158"/>
                  </a:lnTo>
                  <a:lnTo>
                    <a:pt x="16436" y="7122"/>
                  </a:lnTo>
                  <a:lnTo>
                    <a:pt x="16394" y="7081"/>
                  </a:lnTo>
                  <a:lnTo>
                    <a:pt x="16349" y="7032"/>
                  </a:lnTo>
                  <a:lnTo>
                    <a:pt x="16299" y="6977"/>
                  </a:lnTo>
                  <a:lnTo>
                    <a:pt x="16245" y="6915"/>
                  </a:lnTo>
                  <a:lnTo>
                    <a:pt x="16189" y="6847"/>
                  </a:lnTo>
                  <a:lnTo>
                    <a:pt x="16129" y="6772"/>
                  </a:lnTo>
                  <a:lnTo>
                    <a:pt x="16068" y="6692"/>
                  </a:lnTo>
                  <a:lnTo>
                    <a:pt x="16005" y="6604"/>
                  </a:lnTo>
                  <a:lnTo>
                    <a:pt x="15941" y="6509"/>
                  </a:lnTo>
                  <a:lnTo>
                    <a:pt x="15875" y="6409"/>
                  </a:lnTo>
                  <a:lnTo>
                    <a:pt x="15810" y="6302"/>
                  </a:lnTo>
                  <a:lnTo>
                    <a:pt x="15744" y="6188"/>
                  </a:lnTo>
                  <a:lnTo>
                    <a:pt x="15679" y="6068"/>
                  </a:lnTo>
                  <a:lnTo>
                    <a:pt x="15615" y="5940"/>
                  </a:lnTo>
                  <a:lnTo>
                    <a:pt x="15553" y="5807"/>
                  </a:lnTo>
                  <a:lnTo>
                    <a:pt x="15492" y="5667"/>
                  </a:lnTo>
                  <a:lnTo>
                    <a:pt x="15434" y="5520"/>
                  </a:lnTo>
                  <a:lnTo>
                    <a:pt x="15379" y="5366"/>
                  </a:lnTo>
                  <a:lnTo>
                    <a:pt x="15327" y="5207"/>
                  </a:lnTo>
                  <a:lnTo>
                    <a:pt x="15280" y="5040"/>
                  </a:lnTo>
                  <a:lnTo>
                    <a:pt x="15236" y="4867"/>
                  </a:lnTo>
                  <a:lnTo>
                    <a:pt x="15198" y="4687"/>
                  </a:lnTo>
                  <a:lnTo>
                    <a:pt x="15164" y="4500"/>
                  </a:lnTo>
                  <a:lnTo>
                    <a:pt x="15137" y="4307"/>
                  </a:lnTo>
                  <a:lnTo>
                    <a:pt x="15115" y="4107"/>
                  </a:lnTo>
                  <a:lnTo>
                    <a:pt x="15101" y="3901"/>
                  </a:lnTo>
                  <a:lnTo>
                    <a:pt x="15090" y="3695"/>
                  </a:lnTo>
                  <a:lnTo>
                    <a:pt x="15081" y="3500"/>
                  </a:lnTo>
                  <a:lnTo>
                    <a:pt x="15075" y="3314"/>
                  </a:lnTo>
                  <a:lnTo>
                    <a:pt x="15069" y="3136"/>
                  </a:lnTo>
                  <a:lnTo>
                    <a:pt x="15064" y="2966"/>
                  </a:lnTo>
                  <a:lnTo>
                    <a:pt x="15061" y="2806"/>
                  </a:lnTo>
                  <a:lnTo>
                    <a:pt x="15060" y="2654"/>
                  </a:lnTo>
                  <a:lnTo>
                    <a:pt x="15059" y="2510"/>
                  </a:lnTo>
                  <a:lnTo>
                    <a:pt x="15060" y="2374"/>
                  </a:lnTo>
                  <a:lnTo>
                    <a:pt x="15061" y="2246"/>
                  </a:lnTo>
                  <a:lnTo>
                    <a:pt x="15063" y="2126"/>
                  </a:lnTo>
                  <a:lnTo>
                    <a:pt x="15066" y="2013"/>
                  </a:lnTo>
                  <a:lnTo>
                    <a:pt x="15071" y="1908"/>
                  </a:lnTo>
                  <a:lnTo>
                    <a:pt x="15075" y="1809"/>
                  </a:lnTo>
                  <a:lnTo>
                    <a:pt x="15080" y="1717"/>
                  </a:lnTo>
                  <a:lnTo>
                    <a:pt x="15085" y="1633"/>
                  </a:lnTo>
                  <a:lnTo>
                    <a:pt x="15091" y="1554"/>
                  </a:lnTo>
                  <a:lnTo>
                    <a:pt x="15098" y="1483"/>
                  </a:lnTo>
                  <a:lnTo>
                    <a:pt x="15104" y="1417"/>
                  </a:lnTo>
                  <a:lnTo>
                    <a:pt x="15110" y="1357"/>
                  </a:lnTo>
                  <a:lnTo>
                    <a:pt x="15116" y="1304"/>
                  </a:lnTo>
                  <a:lnTo>
                    <a:pt x="15122" y="1255"/>
                  </a:lnTo>
                  <a:lnTo>
                    <a:pt x="15129" y="1213"/>
                  </a:lnTo>
                  <a:lnTo>
                    <a:pt x="15134" y="1175"/>
                  </a:lnTo>
                  <a:lnTo>
                    <a:pt x="15145" y="1115"/>
                  </a:lnTo>
                  <a:lnTo>
                    <a:pt x="15153" y="1074"/>
                  </a:lnTo>
                  <a:lnTo>
                    <a:pt x="15159" y="1051"/>
                  </a:lnTo>
                  <a:lnTo>
                    <a:pt x="15161" y="1043"/>
                  </a:lnTo>
                  <a:lnTo>
                    <a:pt x="15034" y="1138"/>
                  </a:lnTo>
                  <a:lnTo>
                    <a:pt x="14885" y="1227"/>
                  </a:lnTo>
                  <a:lnTo>
                    <a:pt x="14715" y="1310"/>
                  </a:lnTo>
                  <a:lnTo>
                    <a:pt x="14525" y="1386"/>
                  </a:lnTo>
                  <a:lnTo>
                    <a:pt x="14317" y="1458"/>
                  </a:lnTo>
                  <a:lnTo>
                    <a:pt x="14093" y="1523"/>
                  </a:lnTo>
                  <a:lnTo>
                    <a:pt x="13852" y="1583"/>
                  </a:lnTo>
                  <a:lnTo>
                    <a:pt x="13598" y="1638"/>
                  </a:lnTo>
                  <a:lnTo>
                    <a:pt x="13332" y="1686"/>
                  </a:lnTo>
                  <a:lnTo>
                    <a:pt x="13053" y="1730"/>
                  </a:lnTo>
                  <a:lnTo>
                    <a:pt x="12767" y="1768"/>
                  </a:lnTo>
                  <a:lnTo>
                    <a:pt x="12471" y="1801"/>
                  </a:lnTo>
                  <a:lnTo>
                    <a:pt x="12168" y="1830"/>
                  </a:lnTo>
                  <a:lnTo>
                    <a:pt x="11861" y="1853"/>
                  </a:lnTo>
                  <a:lnTo>
                    <a:pt x="11550" y="1872"/>
                  </a:lnTo>
                  <a:lnTo>
                    <a:pt x="11235" y="1885"/>
                  </a:lnTo>
                  <a:lnTo>
                    <a:pt x="10920" y="1894"/>
                  </a:lnTo>
                  <a:lnTo>
                    <a:pt x="10606" y="1898"/>
                  </a:lnTo>
                  <a:lnTo>
                    <a:pt x="10292" y="1898"/>
                  </a:lnTo>
                  <a:lnTo>
                    <a:pt x="9983" y="1893"/>
                  </a:lnTo>
                  <a:lnTo>
                    <a:pt x="9677" y="1884"/>
                  </a:lnTo>
                  <a:lnTo>
                    <a:pt x="9379" y="1872"/>
                  </a:lnTo>
                  <a:lnTo>
                    <a:pt x="9087" y="1854"/>
                  </a:lnTo>
                  <a:lnTo>
                    <a:pt x="8805" y="1832"/>
                  </a:lnTo>
                  <a:lnTo>
                    <a:pt x="8534" y="1806"/>
                  </a:lnTo>
                  <a:lnTo>
                    <a:pt x="8273" y="1777"/>
                  </a:lnTo>
                  <a:lnTo>
                    <a:pt x="8026" y="1744"/>
                  </a:lnTo>
                  <a:lnTo>
                    <a:pt x="7794" y="1707"/>
                  </a:lnTo>
                  <a:lnTo>
                    <a:pt x="7578" y="1667"/>
                  </a:lnTo>
                  <a:lnTo>
                    <a:pt x="7380" y="1622"/>
                  </a:lnTo>
                  <a:lnTo>
                    <a:pt x="7199" y="1575"/>
                  </a:lnTo>
                  <a:lnTo>
                    <a:pt x="7041" y="1524"/>
                  </a:lnTo>
                  <a:lnTo>
                    <a:pt x="6827" y="1448"/>
                  </a:lnTo>
                  <a:lnTo>
                    <a:pt x="6614" y="1377"/>
                  </a:lnTo>
                  <a:lnTo>
                    <a:pt x="6404" y="1309"/>
                  </a:lnTo>
                  <a:lnTo>
                    <a:pt x="6196" y="1244"/>
                  </a:lnTo>
                  <a:lnTo>
                    <a:pt x="5990" y="1183"/>
                  </a:lnTo>
                  <a:lnTo>
                    <a:pt x="5785" y="1125"/>
                  </a:lnTo>
                  <a:lnTo>
                    <a:pt x="5583" y="1072"/>
                  </a:lnTo>
                  <a:lnTo>
                    <a:pt x="5381" y="1023"/>
                  </a:lnTo>
                  <a:lnTo>
                    <a:pt x="5181" y="980"/>
                  </a:lnTo>
                  <a:lnTo>
                    <a:pt x="4984" y="940"/>
                  </a:lnTo>
                  <a:lnTo>
                    <a:pt x="4787" y="905"/>
                  </a:lnTo>
                  <a:lnTo>
                    <a:pt x="4591" y="876"/>
                  </a:lnTo>
                  <a:lnTo>
                    <a:pt x="4397" y="852"/>
                  </a:lnTo>
                  <a:lnTo>
                    <a:pt x="4203" y="834"/>
                  </a:lnTo>
                  <a:lnTo>
                    <a:pt x="4012" y="821"/>
                  </a:lnTo>
                  <a:lnTo>
                    <a:pt x="3820" y="814"/>
                  </a:lnTo>
                  <a:lnTo>
                    <a:pt x="3629" y="814"/>
                  </a:lnTo>
                  <a:lnTo>
                    <a:pt x="3439" y="819"/>
                  </a:lnTo>
                  <a:lnTo>
                    <a:pt x="3250" y="832"/>
                  </a:lnTo>
                  <a:lnTo>
                    <a:pt x="3062" y="850"/>
                  </a:lnTo>
                  <a:lnTo>
                    <a:pt x="2873" y="876"/>
                  </a:lnTo>
                  <a:lnTo>
                    <a:pt x="2685" y="909"/>
                  </a:lnTo>
                  <a:lnTo>
                    <a:pt x="2496" y="950"/>
                  </a:lnTo>
                  <a:lnTo>
                    <a:pt x="2309" y="997"/>
                  </a:lnTo>
                  <a:lnTo>
                    <a:pt x="2122" y="1053"/>
                  </a:lnTo>
                  <a:lnTo>
                    <a:pt x="1933" y="1116"/>
                  </a:lnTo>
                  <a:lnTo>
                    <a:pt x="1746" y="1188"/>
                  </a:lnTo>
                  <a:lnTo>
                    <a:pt x="1558" y="1267"/>
                  </a:lnTo>
                  <a:lnTo>
                    <a:pt x="1369" y="1356"/>
                  </a:lnTo>
                  <a:lnTo>
                    <a:pt x="1180" y="1453"/>
                  </a:lnTo>
                  <a:lnTo>
                    <a:pt x="990" y="1559"/>
                  </a:lnTo>
                  <a:lnTo>
                    <a:pt x="801" y="1674"/>
                  </a:lnTo>
                  <a:lnTo>
                    <a:pt x="702" y="875"/>
                  </a:lnTo>
                  <a:lnTo>
                    <a:pt x="0" y="0"/>
                  </a:lnTo>
                  <a:close/>
                </a:path>
              </a:pathLst>
            </a:custGeom>
            <a:gradFill>
              <a:gsLst>
                <a:gs pos="89000">
                  <a:srgbClr val="C00000"/>
                </a:gs>
                <a:gs pos="35000">
                  <a:srgbClr val="FF3300"/>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sp>
          <p:nvSpPr>
            <p:cNvPr id="28" name="Freeform 5"/>
            <p:cNvSpPr/>
            <p:nvPr/>
          </p:nvSpPr>
          <p:spPr bwMode="auto">
            <a:xfrm>
              <a:off x="6759584" y="-1018793"/>
              <a:ext cx="385650" cy="386946"/>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gradFill flip="none" rotWithShape="1">
              <a:gsLst>
                <a:gs pos="0">
                  <a:srgbClr val="FFFF00"/>
                </a:gs>
                <a:gs pos="100000">
                  <a:srgbClr val="FFC000"/>
                </a:gs>
                <a:gs pos="55000">
                  <a:srgbClr val="FFFF00">
                    <a:tint val="23500"/>
                    <a:satMod val="160000"/>
                  </a:srgbClr>
                </a:gs>
              </a:gsLst>
              <a:lin ang="5400000" scaled="1"/>
              <a:tileRect/>
            </a:gradFill>
            <a:ln>
              <a:noFill/>
            </a:ln>
            <a:effectLst>
              <a:outerShdw blurRad="50800" dist="38100" dir="5400000" algn="t" rotWithShape="0">
                <a:prstClr val="black">
                  <a:alpha val="40000"/>
                </a:prstClr>
              </a:outerShdw>
            </a:effectLst>
          </p:spPr>
          <p:txBody>
            <a:bodyPr vert="horz" wrap="square" lIns="68580" tIns="34290" rIns="68580" bIns="34290" numCol="1" anchor="t" anchorCtr="0" compatLnSpc="1"/>
            <a:lstStyle/>
            <a:p>
              <a:endParaRPr lang="zh-CN" altLang="en-US" sz="1015"/>
            </a:p>
          </p:txBody>
        </p:sp>
      </p:grpSp>
      <p:sp>
        <p:nvSpPr>
          <p:cNvPr id="2" name="矩形 1"/>
          <p:cNvSpPr/>
          <p:nvPr/>
        </p:nvSpPr>
        <p:spPr>
          <a:xfrm>
            <a:off x="4242438" y="1438266"/>
            <a:ext cx="7371908" cy="1338828"/>
          </a:xfrm>
          <a:prstGeom prst="rect">
            <a:avLst/>
          </a:prstGeom>
        </p:spPr>
        <p:txBody>
          <a:bodyPr wrap="square">
            <a:spAutoFit/>
          </a:bodyPr>
          <a:lstStyle/>
          <a:p>
            <a:pPr indent="406400" algn="just">
              <a:lnSpc>
                <a:spcPct val="150000"/>
              </a:lnSpc>
              <a:spcAft>
                <a:spcPts val="0"/>
              </a:spcAft>
            </a:pPr>
            <a:r>
              <a:rPr lang="zh-CN" altLang="zh-CN" kern="100" dirty="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rPr>
              <a:t>中共中央办公厅</a:t>
            </a:r>
            <a:r>
              <a:rPr lang="en-US" altLang="zh-CN" kern="100" dirty="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rPr>
              <a:t>2016</a:t>
            </a:r>
            <a:r>
              <a:rPr lang="zh-CN" altLang="zh-CN" kern="100" dirty="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rPr>
              <a:t>年</a:t>
            </a:r>
            <a:r>
              <a:rPr lang="en-US" altLang="zh-CN" kern="100" dirty="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rPr>
              <a:t>11</a:t>
            </a:r>
            <a:r>
              <a:rPr lang="zh-CN" altLang="zh-CN" kern="100" dirty="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rPr>
              <a:t>月印发《关于在</a:t>
            </a:r>
            <a:r>
              <a:rPr lang="zh-CN" altLang="zh-CN" kern="100" dirty="0">
                <a:solidFill>
                  <a:srgbClr val="FF0000"/>
                </a:solidFill>
                <a:latin typeface="微软雅黑" panose="020B0503020204020204" charset="-122"/>
                <a:ea typeface="微软雅黑" panose="020B0503020204020204" charset="-122"/>
                <a:cs typeface="Times New Roman" panose="02020603050405020304" pitchFamily="18" charset="0"/>
              </a:rPr>
              <a:t>北京市、山西省、浙江省</a:t>
            </a:r>
            <a:r>
              <a:rPr lang="zh-CN" altLang="zh-CN" kern="100" dirty="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rPr>
              <a:t>开展国家监察体制改革试点方案》，部署在三省市设立各级监察委员会，从体制机制、制度建设上先行先试、探索实践，为在全国推开积累经验。</a:t>
            </a:r>
            <a:endParaRPr lang="zh-CN" altLang="zh-CN" kern="100" dirty="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bldLst>
      <p:bldP spid="3"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cstate="email"/>
          <a:stretch>
            <a:fillRect/>
          </a:stretch>
        </p:blipFill>
        <p:spPr>
          <a:xfrm>
            <a:off x="478155" y="204470"/>
            <a:ext cx="929005" cy="948055"/>
          </a:xfrm>
          <a:prstGeom prst="rect">
            <a:avLst/>
          </a:prstGeom>
        </p:spPr>
      </p:pic>
      <p:sp>
        <p:nvSpPr>
          <p:cNvPr id="13" name="TextBox 50"/>
          <p:cNvSpPr txBox="1"/>
          <p:nvPr/>
        </p:nvSpPr>
        <p:spPr>
          <a:xfrm>
            <a:off x="1838960" y="568960"/>
            <a:ext cx="6057900" cy="583565"/>
          </a:xfrm>
          <a:prstGeom prst="rect">
            <a:avLst/>
          </a:prstGeom>
          <a:noFill/>
        </p:spPr>
        <p:txBody>
          <a:bodyPr wrap="square" rtlCol="0">
            <a:spAutoFit/>
          </a:bodyPr>
          <a:lstStyle/>
          <a:p>
            <a:r>
              <a:rPr lang="zh-CN" altLang="en-US" sz="3200" dirty="0">
                <a:solidFill>
                  <a:srgbClr val="C00000"/>
                </a:solidFill>
                <a:latin typeface="微软雅黑" panose="020B0503020204020204" charset="-122"/>
                <a:ea typeface="微软雅黑" panose="020B0503020204020204" charset="-122"/>
                <a:sym typeface="+mn-ea"/>
              </a:rPr>
              <a:t>监察委机构职能解读</a:t>
            </a:r>
            <a:endParaRPr lang="zh-CN" altLang="en-US" sz="3200" dirty="0">
              <a:solidFill>
                <a:srgbClr val="C00000"/>
              </a:solidFill>
              <a:latin typeface="微软雅黑" panose="020B0503020204020204" charset="-122"/>
              <a:ea typeface="微软雅黑" panose="020B0503020204020204" charset="-122"/>
            </a:endParaRPr>
          </a:p>
        </p:txBody>
      </p:sp>
      <p:pic>
        <p:nvPicPr>
          <p:cNvPr id="41" name="图片 40"/>
          <p:cNvPicPr>
            <a:picLocks noChangeAspect="1"/>
          </p:cNvPicPr>
          <p:nvPr/>
        </p:nvPicPr>
        <p:blipFill>
          <a:blip r:embed="rId2" cstate="email"/>
          <a:stretch>
            <a:fillRect/>
          </a:stretch>
        </p:blipFill>
        <p:spPr>
          <a:xfrm>
            <a:off x="10212199" y="5702724"/>
            <a:ext cx="2062225" cy="1160955"/>
          </a:xfrm>
          <a:prstGeom prst="rect">
            <a:avLst/>
          </a:prstGeom>
        </p:spPr>
      </p:pic>
      <p:sp>
        <p:nvSpPr>
          <p:cNvPr id="3" name="矩形 2"/>
          <p:cNvSpPr/>
          <p:nvPr/>
        </p:nvSpPr>
        <p:spPr>
          <a:xfrm>
            <a:off x="1403586" y="3992868"/>
            <a:ext cx="2709767" cy="1753235"/>
          </a:xfrm>
          <a:prstGeom prst="rect">
            <a:avLst/>
          </a:prstGeom>
        </p:spPr>
        <p:txBody>
          <a:bodyPr wrap="square">
            <a:spAutoFit/>
          </a:bodyPr>
          <a:lstStyle/>
          <a:p>
            <a:pPr algn="just" eaLnBrk="1" hangingPunct="1">
              <a:spcAft>
                <a:spcPts val="0"/>
              </a:spcAft>
            </a:pPr>
            <a:r>
              <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rPr>
              <a:t>监督检查公职人员：</a:t>
            </a:r>
            <a:endPar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endParaRPr>
          </a:p>
          <a:p>
            <a:pPr algn="just" eaLnBrk="1" hangingPunct="1">
              <a:spcAft>
                <a:spcPts val="0"/>
              </a:spcAft>
            </a:pPr>
            <a:r>
              <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rPr>
              <a:t>1、依法履职</a:t>
            </a:r>
            <a:endPar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endParaRPr>
          </a:p>
          <a:p>
            <a:pPr algn="just" eaLnBrk="1" hangingPunct="1">
              <a:spcAft>
                <a:spcPts val="0"/>
              </a:spcAft>
            </a:pPr>
            <a:r>
              <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rPr>
              <a:t>2、秉公用权</a:t>
            </a:r>
            <a:endPar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endParaRPr>
          </a:p>
          <a:p>
            <a:pPr algn="just" eaLnBrk="1" hangingPunct="1">
              <a:spcAft>
                <a:spcPts val="0"/>
              </a:spcAft>
            </a:pPr>
            <a:r>
              <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rPr>
              <a:t>3、廉洁从政</a:t>
            </a:r>
            <a:endPar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endParaRPr>
          </a:p>
          <a:p>
            <a:pPr algn="just" eaLnBrk="1" hangingPunct="1">
              <a:spcAft>
                <a:spcPts val="0"/>
              </a:spcAft>
            </a:pPr>
            <a:r>
              <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rPr>
              <a:t>4、道德操守情况</a:t>
            </a:r>
            <a:endPar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endParaRPr>
          </a:p>
          <a:p>
            <a:pPr algn="just" eaLnBrk="1" hangingPunct="1">
              <a:spcAft>
                <a:spcPts val="0"/>
              </a:spcAft>
            </a:pPr>
            <a:endPar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endParaRPr>
          </a:p>
        </p:txBody>
      </p:sp>
      <p:grpSp>
        <p:nvGrpSpPr>
          <p:cNvPr id="25" name="组合 24"/>
          <p:cNvGrpSpPr/>
          <p:nvPr/>
        </p:nvGrpSpPr>
        <p:grpSpPr>
          <a:xfrm>
            <a:off x="1195847" y="3385808"/>
            <a:ext cx="2917506" cy="478519"/>
            <a:chOff x="1195847" y="3385808"/>
            <a:chExt cx="2917506" cy="478519"/>
          </a:xfrm>
          <a:solidFill>
            <a:srgbClr val="C00000"/>
          </a:solidFill>
        </p:grpSpPr>
        <p:sp>
          <p:nvSpPr>
            <p:cNvPr id="4" name="矩形: 圆角 3"/>
            <p:cNvSpPr/>
            <p:nvPr/>
          </p:nvSpPr>
          <p:spPr bwMode="auto">
            <a:xfrm>
              <a:off x="1195847" y="3385808"/>
              <a:ext cx="2917506" cy="462441"/>
            </a:xfrm>
            <a:prstGeom prst="roundRect">
              <a:avLst>
                <a:gd name="adj" fmla="val 5171"/>
              </a:avLst>
            </a:prstGeom>
            <a:grpFill/>
            <a:ln w="12700" cap="flat">
              <a:solidFill>
                <a:schemeClr val="bg2"/>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solidFill>
                  <a:schemeClr val="bg1"/>
                </a:solidFill>
                <a:latin typeface="微软雅黑" panose="020B0503020204020204" charset="-122"/>
                <a:ea typeface="微软雅黑" panose="020B0503020204020204" charset="-122"/>
                <a:cs typeface="+mn-ea"/>
              </a:endParaRPr>
            </a:p>
          </p:txBody>
        </p:sp>
        <p:sp>
          <p:nvSpPr>
            <p:cNvPr id="2" name="矩形 1"/>
            <p:cNvSpPr/>
            <p:nvPr/>
          </p:nvSpPr>
          <p:spPr>
            <a:xfrm>
              <a:off x="1995535" y="3402662"/>
              <a:ext cx="1152128" cy="461665"/>
            </a:xfrm>
            <a:prstGeom prst="rect">
              <a:avLst/>
            </a:prstGeom>
            <a:grpFill/>
          </p:spPr>
          <p:txBody>
            <a:bodyPr wrap="square">
              <a:spAutoFit/>
            </a:bodyPr>
            <a:lstStyle/>
            <a:p>
              <a:pPr algn="ctr" eaLnBrk="1" hangingPunct="1">
                <a:spcAft>
                  <a:spcPts val="0"/>
                </a:spcAft>
              </a:pPr>
              <a:r>
                <a:rPr lang="zh-CN" altLang="en-US" sz="2400" kern="100">
                  <a:solidFill>
                    <a:schemeClr val="bg1"/>
                  </a:solidFill>
                  <a:latin typeface="微软雅黑" panose="020B0503020204020204" charset="-122"/>
                  <a:ea typeface="微软雅黑" panose="020B0503020204020204" charset="-122"/>
                  <a:cs typeface="Times New Roman" panose="02020603050405020304" pitchFamily="18" charset="0"/>
                </a:rPr>
                <a:t>监  督</a:t>
              </a:r>
              <a:endParaRPr lang="zh-CN" altLang="en-US" sz="2400"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grpSp>
        <p:nvGrpSpPr>
          <p:cNvPr id="7" name="组合 6"/>
          <p:cNvGrpSpPr/>
          <p:nvPr/>
        </p:nvGrpSpPr>
        <p:grpSpPr>
          <a:xfrm>
            <a:off x="1875576" y="1671402"/>
            <a:ext cx="1569570" cy="1569570"/>
            <a:chOff x="1875576" y="1671402"/>
            <a:chExt cx="1569570" cy="1569570"/>
          </a:xfrm>
        </p:grpSpPr>
        <p:sp>
          <p:nvSpPr>
            <p:cNvPr id="6" name="椭圆 5"/>
            <p:cNvSpPr/>
            <p:nvPr/>
          </p:nvSpPr>
          <p:spPr bwMode="auto">
            <a:xfrm>
              <a:off x="1875576" y="1671402"/>
              <a:ext cx="1569570" cy="1569570"/>
            </a:xfrm>
            <a:prstGeom prst="ellipse">
              <a:avLst/>
            </a:prstGeom>
            <a:solidFill>
              <a:srgbClr val="C00000"/>
            </a:solidFill>
            <a:ln w="12700" cap="flat">
              <a:solidFill>
                <a:schemeClr val="bg2"/>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solidFill>
                  <a:schemeClr val="bg2"/>
                </a:solidFill>
                <a:latin typeface="+mn-lt"/>
                <a:ea typeface="+mn-ea"/>
                <a:cs typeface="+mn-ea"/>
              </a:endParaRPr>
            </a:p>
          </p:txBody>
        </p:sp>
        <p:sp>
          <p:nvSpPr>
            <p:cNvPr id="8" name="surveillance_158593"/>
            <p:cNvSpPr>
              <a:spLocks noChangeAspect="1"/>
            </p:cNvSpPr>
            <p:nvPr/>
          </p:nvSpPr>
          <p:spPr bwMode="auto">
            <a:xfrm>
              <a:off x="2103748" y="2076234"/>
              <a:ext cx="1113226" cy="735490"/>
            </a:xfrm>
            <a:custGeom>
              <a:avLst/>
              <a:gdLst>
                <a:gd name="connsiteX0" fmla="*/ 303812 w 607625"/>
                <a:gd name="connsiteY0" fmla="*/ 175691 h 401447"/>
                <a:gd name="connsiteX1" fmla="*/ 278647 w 607625"/>
                <a:gd name="connsiteY1" fmla="*/ 200829 h 401447"/>
                <a:gd name="connsiteX2" fmla="*/ 303812 w 607625"/>
                <a:gd name="connsiteY2" fmla="*/ 225809 h 401447"/>
                <a:gd name="connsiteX3" fmla="*/ 328818 w 607625"/>
                <a:gd name="connsiteY3" fmla="*/ 200829 h 401447"/>
                <a:gd name="connsiteX4" fmla="*/ 303812 w 607625"/>
                <a:gd name="connsiteY4" fmla="*/ 175691 h 401447"/>
                <a:gd name="connsiteX5" fmla="*/ 303812 w 607625"/>
                <a:gd name="connsiteY5" fmla="*/ 133369 h 401447"/>
                <a:gd name="connsiteX6" fmla="*/ 371343 w 607625"/>
                <a:gd name="connsiteY6" fmla="*/ 200829 h 401447"/>
                <a:gd name="connsiteX7" fmla="*/ 303812 w 607625"/>
                <a:gd name="connsiteY7" fmla="*/ 268290 h 401447"/>
                <a:gd name="connsiteX8" fmla="*/ 236281 w 607625"/>
                <a:gd name="connsiteY8" fmla="*/ 200829 h 401447"/>
                <a:gd name="connsiteX9" fmla="*/ 303812 w 607625"/>
                <a:gd name="connsiteY9" fmla="*/ 133369 h 401447"/>
                <a:gd name="connsiteX10" fmla="*/ 303786 w 607625"/>
                <a:gd name="connsiteY10" fmla="*/ 93716 h 401447"/>
                <a:gd name="connsiteX11" fmla="*/ 196547 w 607625"/>
                <a:gd name="connsiteY11" fmla="*/ 200804 h 401447"/>
                <a:gd name="connsiteX12" fmla="*/ 303786 w 607625"/>
                <a:gd name="connsiteY12" fmla="*/ 307732 h 401447"/>
                <a:gd name="connsiteX13" fmla="*/ 410866 w 607625"/>
                <a:gd name="connsiteY13" fmla="*/ 200804 h 401447"/>
                <a:gd name="connsiteX14" fmla="*/ 303786 w 607625"/>
                <a:gd name="connsiteY14" fmla="*/ 93716 h 401447"/>
                <a:gd name="connsiteX15" fmla="*/ 303786 w 607625"/>
                <a:gd name="connsiteY15" fmla="*/ 51231 h 401447"/>
                <a:gd name="connsiteX16" fmla="*/ 453411 w 607625"/>
                <a:gd name="connsiteY16" fmla="*/ 200804 h 401447"/>
                <a:gd name="connsiteX17" fmla="*/ 303786 w 607625"/>
                <a:gd name="connsiteY17" fmla="*/ 350217 h 401447"/>
                <a:gd name="connsiteX18" fmla="*/ 154002 w 607625"/>
                <a:gd name="connsiteY18" fmla="*/ 200804 h 401447"/>
                <a:gd name="connsiteX19" fmla="*/ 303786 w 607625"/>
                <a:gd name="connsiteY19" fmla="*/ 51231 h 401447"/>
                <a:gd name="connsiteX20" fmla="*/ 303813 w 607625"/>
                <a:gd name="connsiteY20" fmla="*/ 42484 h 401447"/>
                <a:gd name="connsiteX21" fmla="*/ 44893 w 607625"/>
                <a:gd name="connsiteY21" fmla="*/ 200803 h 401447"/>
                <a:gd name="connsiteX22" fmla="*/ 303813 w 607625"/>
                <a:gd name="connsiteY22" fmla="*/ 359122 h 401447"/>
                <a:gd name="connsiteX23" fmla="*/ 562732 w 607625"/>
                <a:gd name="connsiteY23" fmla="*/ 200803 h 401447"/>
                <a:gd name="connsiteX24" fmla="*/ 303813 w 607625"/>
                <a:gd name="connsiteY24" fmla="*/ 42484 h 401447"/>
                <a:gd name="connsiteX25" fmla="*/ 303813 w 607625"/>
                <a:gd name="connsiteY25" fmla="*/ 0 h 401447"/>
                <a:gd name="connsiteX26" fmla="*/ 484817 w 607625"/>
                <a:gd name="connsiteY26" fmla="*/ 53463 h 401447"/>
                <a:gd name="connsiteX27" fmla="*/ 605594 w 607625"/>
                <a:gd name="connsiteY27" fmla="*/ 191733 h 401447"/>
                <a:gd name="connsiteX28" fmla="*/ 605594 w 607625"/>
                <a:gd name="connsiteY28" fmla="*/ 209713 h 401447"/>
                <a:gd name="connsiteX29" fmla="*/ 484817 w 607625"/>
                <a:gd name="connsiteY29" fmla="*/ 348143 h 401447"/>
                <a:gd name="connsiteX30" fmla="*/ 303813 w 607625"/>
                <a:gd name="connsiteY30" fmla="*/ 401447 h 401447"/>
                <a:gd name="connsiteX31" fmla="*/ 122648 w 607625"/>
                <a:gd name="connsiteY31" fmla="*/ 348143 h 401447"/>
                <a:gd name="connsiteX32" fmla="*/ 2031 w 607625"/>
                <a:gd name="connsiteY32" fmla="*/ 209713 h 401447"/>
                <a:gd name="connsiteX33" fmla="*/ 2031 w 607625"/>
                <a:gd name="connsiteY33" fmla="*/ 191733 h 401447"/>
                <a:gd name="connsiteX34" fmla="*/ 122648 w 607625"/>
                <a:gd name="connsiteY34" fmla="*/ 53463 h 401447"/>
                <a:gd name="connsiteX35" fmla="*/ 303813 w 607625"/>
                <a:gd name="connsiteY35" fmla="*/ 0 h 40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625" h="401447">
                  <a:moveTo>
                    <a:pt x="303812" y="175691"/>
                  </a:moveTo>
                  <a:cubicBezTo>
                    <a:pt x="289956" y="175691"/>
                    <a:pt x="278647" y="186987"/>
                    <a:pt x="278647" y="200829"/>
                  </a:cubicBezTo>
                  <a:cubicBezTo>
                    <a:pt x="278647" y="214513"/>
                    <a:pt x="289956" y="225809"/>
                    <a:pt x="303812" y="225809"/>
                  </a:cubicBezTo>
                  <a:cubicBezTo>
                    <a:pt x="317510" y="225809"/>
                    <a:pt x="328818" y="214513"/>
                    <a:pt x="328818" y="200829"/>
                  </a:cubicBezTo>
                  <a:cubicBezTo>
                    <a:pt x="328818" y="186987"/>
                    <a:pt x="317510" y="175691"/>
                    <a:pt x="303812" y="175691"/>
                  </a:cubicBezTo>
                  <a:close/>
                  <a:moveTo>
                    <a:pt x="303812" y="133369"/>
                  </a:moveTo>
                  <a:cubicBezTo>
                    <a:pt x="340922" y="133369"/>
                    <a:pt x="371343" y="163599"/>
                    <a:pt x="371343" y="200829"/>
                  </a:cubicBezTo>
                  <a:cubicBezTo>
                    <a:pt x="371343" y="237901"/>
                    <a:pt x="340922" y="268290"/>
                    <a:pt x="303812" y="268290"/>
                  </a:cubicBezTo>
                  <a:cubicBezTo>
                    <a:pt x="266543" y="268290"/>
                    <a:pt x="236281" y="237901"/>
                    <a:pt x="236281" y="200829"/>
                  </a:cubicBezTo>
                  <a:cubicBezTo>
                    <a:pt x="236281" y="163599"/>
                    <a:pt x="266543" y="133369"/>
                    <a:pt x="303812" y="133369"/>
                  </a:cubicBezTo>
                  <a:close/>
                  <a:moveTo>
                    <a:pt x="303786" y="93716"/>
                  </a:moveTo>
                  <a:cubicBezTo>
                    <a:pt x="244669" y="93716"/>
                    <a:pt x="196547" y="141770"/>
                    <a:pt x="196547" y="200804"/>
                  </a:cubicBezTo>
                  <a:cubicBezTo>
                    <a:pt x="196547" y="259837"/>
                    <a:pt x="244669" y="307732"/>
                    <a:pt x="303786" y="307732"/>
                  </a:cubicBezTo>
                  <a:cubicBezTo>
                    <a:pt x="362903" y="307732"/>
                    <a:pt x="410866" y="259837"/>
                    <a:pt x="410866" y="200804"/>
                  </a:cubicBezTo>
                  <a:cubicBezTo>
                    <a:pt x="410866" y="141770"/>
                    <a:pt x="362903" y="93716"/>
                    <a:pt x="303786" y="93716"/>
                  </a:cubicBezTo>
                  <a:close/>
                  <a:moveTo>
                    <a:pt x="303786" y="51231"/>
                  </a:moveTo>
                  <a:cubicBezTo>
                    <a:pt x="386327" y="51231"/>
                    <a:pt x="453411" y="118380"/>
                    <a:pt x="453411" y="200804"/>
                  </a:cubicBezTo>
                  <a:cubicBezTo>
                    <a:pt x="453411" y="283228"/>
                    <a:pt x="386327" y="350217"/>
                    <a:pt x="303786" y="350217"/>
                  </a:cubicBezTo>
                  <a:cubicBezTo>
                    <a:pt x="221245" y="350217"/>
                    <a:pt x="154002" y="283228"/>
                    <a:pt x="154002" y="200804"/>
                  </a:cubicBezTo>
                  <a:cubicBezTo>
                    <a:pt x="154002" y="118380"/>
                    <a:pt x="221245" y="51231"/>
                    <a:pt x="303786" y="51231"/>
                  </a:cubicBezTo>
                  <a:close/>
                  <a:moveTo>
                    <a:pt x="303813" y="42484"/>
                  </a:moveTo>
                  <a:cubicBezTo>
                    <a:pt x="194827" y="42484"/>
                    <a:pt x="94287" y="104220"/>
                    <a:pt x="44893" y="200803"/>
                  </a:cubicBezTo>
                  <a:cubicBezTo>
                    <a:pt x="94287" y="297227"/>
                    <a:pt x="194827" y="359122"/>
                    <a:pt x="303813" y="359122"/>
                  </a:cubicBezTo>
                  <a:cubicBezTo>
                    <a:pt x="412798" y="359122"/>
                    <a:pt x="513338" y="297227"/>
                    <a:pt x="562732" y="200803"/>
                  </a:cubicBezTo>
                  <a:cubicBezTo>
                    <a:pt x="513338" y="104220"/>
                    <a:pt x="412798" y="42484"/>
                    <a:pt x="303813" y="42484"/>
                  </a:cubicBezTo>
                  <a:close/>
                  <a:moveTo>
                    <a:pt x="303813" y="0"/>
                  </a:moveTo>
                  <a:cubicBezTo>
                    <a:pt x="368343" y="0"/>
                    <a:pt x="430962" y="18457"/>
                    <a:pt x="484817" y="53463"/>
                  </a:cubicBezTo>
                  <a:cubicBezTo>
                    <a:pt x="537398" y="87354"/>
                    <a:pt x="579144" y="135248"/>
                    <a:pt x="605594" y="191733"/>
                  </a:cubicBezTo>
                  <a:cubicBezTo>
                    <a:pt x="608302" y="197462"/>
                    <a:pt x="608302" y="203985"/>
                    <a:pt x="605594" y="209713"/>
                  </a:cubicBezTo>
                  <a:cubicBezTo>
                    <a:pt x="579144" y="266199"/>
                    <a:pt x="537398" y="314093"/>
                    <a:pt x="484817" y="348143"/>
                  </a:cubicBezTo>
                  <a:cubicBezTo>
                    <a:pt x="430962" y="382990"/>
                    <a:pt x="368343" y="401447"/>
                    <a:pt x="303813" y="401447"/>
                  </a:cubicBezTo>
                  <a:cubicBezTo>
                    <a:pt x="239282" y="401447"/>
                    <a:pt x="176663" y="382990"/>
                    <a:pt x="122648" y="348143"/>
                  </a:cubicBezTo>
                  <a:cubicBezTo>
                    <a:pt x="70227" y="314093"/>
                    <a:pt x="28481" y="266199"/>
                    <a:pt x="2031" y="209713"/>
                  </a:cubicBezTo>
                  <a:cubicBezTo>
                    <a:pt x="-677" y="203985"/>
                    <a:pt x="-677" y="197462"/>
                    <a:pt x="2031" y="191733"/>
                  </a:cubicBezTo>
                  <a:cubicBezTo>
                    <a:pt x="28481" y="135248"/>
                    <a:pt x="70227" y="87354"/>
                    <a:pt x="122648" y="53463"/>
                  </a:cubicBezTo>
                  <a:cubicBezTo>
                    <a:pt x="176663" y="18457"/>
                    <a:pt x="239282" y="0"/>
                    <a:pt x="303813" y="0"/>
                  </a:cubicBezTo>
                  <a:close/>
                </a:path>
              </a:pathLst>
            </a:custGeom>
            <a:solidFill>
              <a:schemeClr val="bg2"/>
            </a:solidFill>
            <a:ln>
              <a:noFill/>
            </a:ln>
          </p:spPr>
        </p:sp>
      </p:grpSp>
      <p:grpSp>
        <p:nvGrpSpPr>
          <p:cNvPr id="21" name="组合 20"/>
          <p:cNvGrpSpPr/>
          <p:nvPr/>
        </p:nvGrpSpPr>
        <p:grpSpPr>
          <a:xfrm>
            <a:off x="5310327" y="1671402"/>
            <a:ext cx="1569570" cy="1569570"/>
            <a:chOff x="5310327" y="1671402"/>
            <a:chExt cx="1569570" cy="1569570"/>
          </a:xfrm>
        </p:grpSpPr>
        <p:sp>
          <p:nvSpPr>
            <p:cNvPr id="46" name="椭圆 45"/>
            <p:cNvSpPr/>
            <p:nvPr/>
          </p:nvSpPr>
          <p:spPr bwMode="auto">
            <a:xfrm>
              <a:off x="5310327" y="1671402"/>
              <a:ext cx="1569570" cy="1569570"/>
            </a:xfrm>
            <a:prstGeom prst="ellipse">
              <a:avLst/>
            </a:prstGeom>
            <a:solidFill>
              <a:srgbClr val="C00000"/>
            </a:solidFill>
            <a:ln w="12700" cap="flat">
              <a:solidFill>
                <a:schemeClr val="bg2"/>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solidFill>
                  <a:schemeClr val="bg2"/>
                </a:solidFill>
                <a:latin typeface="+mn-lt"/>
                <a:ea typeface="+mn-ea"/>
                <a:cs typeface="+mn-ea"/>
              </a:endParaRPr>
            </a:p>
          </p:txBody>
        </p:sp>
        <p:sp>
          <p:nvSpPr>
            <p:cNvPr id="9" name="magnifier_64673"/>
            <p:cNvSpPr>
              <a:spLocks noChangeAspect="1"/>
            </p:cNvSpPr>
            <p:nvPr/>
          </p:nvSpPr>
          <p:spPr bwMode="auto">
            <a:xfrm>
              <a:off x="5690927" y="2036510"/>
              <a:ext cx="816199" cy="814938"/>
            </a:xfrm>
            <a:custGeom>
              <a:avLst/>
              <a:gdLst>
                <a:gd name="connsiteX0" fmla="*/ 372010 w 607089"/>
                <a:gd name="connsiteY0" fmla="*/ 98397 h 606152"/>
                <a:gd name="connsiteX1" fmla="*/ 434293 w 607089"/>
                <a:gd name="connsiteY1" fmla="*/ 110995 h 606152"/>
                <a:gd name="connsiteX2" fmla="*/ 447785 w 607089"/>
                <a:gd name="connsiteY2" fmla="*/ 144392 h 606152"/>
                <a:gd name="connsiteX3" fmla="*/ 414348 w 607089"/>
                <a:gd name="connsiteY3" fmla="*/ 157869 h 606152"/>
                <a:gd name="connsiteX4" fmla="*/ 271360 w 607089"/>
                <a:gd name="connsiteY4" fmla="*/ 215729 h 606152"/>
                <a:gd name="connsiteX5" fmla="*/ 247895 w 607089"/>
                <a:gd name="connsiteY5" fmla="*/ 231256 h 606152"/>
                <a:gd name="connsiteX6" fmla="*/ 238069 w 607089"/>
                <a:gd name="connsiteY6" fmla="*/ 229205 h 606152"/>
                <a:gd name="connsiteX7" fmla="*/ 224430 w 607089"/>
                <a:gd name="connsiteY7" fmla="*/ 195954 h 606152"/>
                <a:gd name="connsiteX8" fmla="*/ 372010 w 607089"/>
                <a:gd name="connsiteY8" fmla="*/ 98397 h 606152"/>
                <a:gd name="connsiteX9" fmla="*/ 360877 w 607089"/>
                <a:gd name="connsiteY9" fmla="*/ 64177 h 606152"/>
                <a:gd name="connsiteX10" fmla="*/ 232178 w 607089"/>
                <a:gd name="connsiteY10" fmla="*/ 117334 h 606152"/>
                <a:gd name="connsiteX11" fmla="*/ 232178 w 607089"/>
                <a:gd name="connsiteY11" fmla="*/ 374333 h 606152"/>
                <a:gd name="connsiteX12" fmla="*/ 489575 w 607089"/>
                <a:gd name="connsiteY12" fmla="*/ 374333 h 606152"/>
                <a:gd name="connsiteX13" fmla="*/ 489575 w 607089"/>
                <a:gd name="connsiteY13" fmla="*/ 117334 h 606152"/>
                <a:gd name="connsiteX14" fmla="*/ 360877 w 607089"/>
                <a:gd name="connsiteY14" fmla="*/ 64177 h 606152"/>
                <a:gd name="connsiteX15" fmla="*/ 360876 w 607089"/>
                <a:gd name="connsiteY15" fmla="*/ 0 h 606152"/>
                <a:gd name="connsiteX16" fmla="*/ 535041 w 607089"/>
                <a:gd name="connsiteY16" fmla="*/ 71938 h 606152"/>
                <a:gd name="connsiteX17" fmla="*/ 535041 w 607089"/>
                <a:gd name="connsiteY17" fmla="*/ 419729 h 606152"/>
                <a:gd name="connsiteX18" fmla="*/ 237751 w 607089"/>
                <a:gd name="connsiteY18" fmla="*/ 456778 h 606152"/>
                <a:gd name="connsiteX19" fmla="*/ 225138 w 607089"/>
                <a:gd name="connsiteY19" fmla="*/ 458388 h 606152"/>
                <a:gd name="connsiteX20" fmla="*/ 99740 w 607089"/>
                <a:gd name="connsiteY20" fmla="*/ 583593 h 606152"/>
                <a:gd name="connsiteX21" fmla="*/ 17607 w 607089"/>
                <a:gd name="connsiteY21" fmla="*/ 592379 h 606152"/>
                <a:gd name="connsiteX22" fmla="*/ 13794 w 607089"/>
                <a:gd name="connsiteY22" fmla="*/ 588572 h 606152"/>
                <a:gd name="connsiteX23" fmla="*/ 22594 w 607089"/>
                <a:gd name="connsiteY23" fmla="*/ 506567 h 606152"/>
                <a:gd name="connsiteX24" fmla="*/ 148139 w 607089"/>
                <a:gd name="connsiteY24" fmla="*/ 381069 h 606152"/>
                <a:gd name="connsiteX25" fmla="*/ 149606 w 607089"/>
                <a:gd name="connsiteY25" fmla="*/ 368768 h 606152"/>
                <a:gd name="connsiteX26" fmla="*/ 186712 w 607089"/>
                <a:gd name="connsiteY26" fmla="*/ 71938 h 606152"/>
                <a:gd name="connsiteX27" fmla="*/ 360876 w 607089"/>
                <a:gd name="connsiteY27" fmla="*/ 0 h 60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089" h="606152">
                  <a:moveTo>
                    <a:pt x="372010" y="98397"/>
                  </a:moveTo>
                  <a:cubicBezTo>
                    <a:pt x="392808" y="98379"/>
                    <a:pt x="413945" y="102426"/>
                    <a:pt x="434293" y="110995"/>
                  </a:cubicBezTo>
                  <a:cubicBezTo>
                    <a:pt x="447198" y="116561"/>
                    <a:pt x="453211" y="131356"/>
                    <a:pt x="447785" y="144392"/>
                  </a:cubicBezTo>
                  <a:cubicBezTo>
                    <a:pt x="442212" y="157283"/>
                    <a:pt x="427400" y="163289"/>
                    <a:pt x="414348" y="157869"/>
                  </a:cubicBezTo>
                  <a:cubicBezTo>
                    <a:pt x="358912" y="134432"/>
                    <a:pt x="294824" y="160359"/>
                    <a:pt x="271360" y="215729"/>
                  </a:cubicBezTo>
                  <a:cubicBezTo>
                    <a:pt x="267253" y="225397"/>
                    <a:pt x="257867" y="231256"/>
                    <a:pt x="247895" y="231256"/>
                  </a:cubicBezTo>
                  <a:cubicBezTo>
                    <a:pt x="244522" y="231256"/>
                    <a:pt x="241295" y="230670"/>
                    <a:pt x="238069" y="229205"/>
                  </a:cubicBezTo>
                  <a:cubicBezTo>
                    <a:pt x="225017" y="223785"/>
                    <a:pt x="219004" y="208844"/>
                    <a:pt x="224430" y="195954"/>
                  </a:cubicBezTo>
                  <a:cubicBezTo>
                    <a:pt x="250278" y="135091"/>
                    <a:pt x="309618" y="98452"/>
                    <a:pt x="372010" y="98397"/>
                  </a:cubicBezTo>
                  <a:close/>
                  <a:moveTo>
                    <a:pt x="360877" y="64177"/>
                  </a:moveTo>
                  <a:cubicBezTo>
                    <a:pt x="314274" y="64177"/>
                    <a:pt x="267671" y="81896"/>
                    <a:pt x="232178" y="117334"/>
                  </a:cubicBezTo>
                  <a:cubicBezTo>
                    <a:pt x="161192" y="188210"/>
                    <a:pt x="161192" y="303457"/>
                    <a:pt x="232178" y="374333"/>
                  </a:cubicBezTo>
                  <a:cubicBezTo>
                    <a:pt x="303164" y="445209"/>
                    <a:pt x="418589" y="445209"/>
                    <a:pt x="489575" y="374333"/>
                  </a:cubicBezTo>
                  <a:cubicBezTo>
                    <a:pt x="560560" y="303457"/>
                    <a:pt x="560560" y="188210"/>
                    <a:pt x="489575" y="117334"/>
                  </a:cubicBezTo>
                  <a:cubicBezTo>
                    <a:pt x="454082" y="81896"/>
                    <a:pt x="407479" y="64177"/>
                    <a:pt x="360877" y="64177"/>
                  </a:cubicBezTo>
                  <a:close/>
                  <a:moveTo>
                    <a:pt x="360876" y="0"/>
                  </a:moveTo>
                  <a:cubicBezTo>
                    <a:pt x="423942" y="0"/>
                    <a:pt x="487008" y="23980"/>
                    <a:pt x="535041" y="71938"/>
                  </a:cubicBezTo>
                  <a:cubicBezTo>
                    <a:pt x="631106" y="167855"/>
                    <a:pt x="631106" y="323812"/>
                    <a:pt x="535041" y="419729"/>
                  </a:cubicBezTo>
                  <a:cubicBezTo>
                    <a:pt x="453495" y="501148"/>
                    <a:pt x="332350" y="513449"/>
                    <a:pt x="237751" y="456778"/>
                  </a:cubicBezTo>
                  <a:cubicBezTo>
                    <a:pt x="237751" y="456778"/>
                    <a:pt x="230858" y="452677"/>
                    <a:pt x="225138" y="458388"/>
                  </a:cubicBezTo>
                  <a:cubicBezTo>
                    <a:pt x="193752" y="489726"/>
                    <a:pt x="99740" y="583593"/>
                    <a:pt x="99740" y="583593"/>
                  </a:cubicBezTo>
                  <a:cubicBezTo>
                    <a:pt x="74660" y="608634"/>
                    <a:pt x="39754" y="614638"/>
                    <a:pt x="17607" y="592379"/>
                  </a:cubicBezTo>
                  <a:lnTo>
                    <a:pt x="13794" y="588572"/>
                  </a:lnTo>
                  <a:cubicBezTo>
                    <a:pt x="-8499" y="566460"/>
                    <a:pt x="-2486" y="531608"/>
                    <a:pt x="22594" y="506567"/>
                  </a:cubicBezTo>
                  <a:cubicBezTo>
                    <a:pt x="22594" y="506567"/>
                    <a:pt x="116753" y="412407"/>
                    <a:pt x="148139" y="381069"/>
                  </a:cubicBezTo>
                  <a:cubicBezTo>
                    <a:pt x="153712" y="375651"/>
                    <a:pt x="149606" y="368768"/>
                    <a:pt x="149606" y="368768"/>
                  </a:cubicBezTo>
                  <a:cubicBezTo>
                    <a:pt x="92846" y="274316"/>
                    <a:pt x="105166" y="153358"/>
                    <a:pt x="186712" y="71938"/>
                  </a:cubicBezTo>
                  <a:cubicBezTo>
                    <a:pt x="234745" y="23980"/>
                    <a:pt x="297810" y="0"/>
                    <a:pt x="360876" y="0"/>
                  </a:cubicBezTo>
                  <a:close/>
                </a:path>
              </a:pathLst>
            </a:custGeom>
            <a:solidFill>
              <a:schemeClr val="bg2"/>
            </a:solidFill>
            <a:ln>
              <a:noFill/>
            </a:ln>
          </p:spPr>
        </p:sp>
      </p:grpSp>
      <p:grpSp>
        <p:nvGrpSpPr>
          <p:cNvPr id="22" name="组合 21"/>
          <p:cNvGrpSpPr/>
          <p:nvPr/>
        </p:nvGrpSpPr>
        <p:grpSpPr>
          <a:xfrm>
            <a:off x="8699401" y="1671402"/>
            <a:ext cx="1569570" cy="1569570"/>
            <a:chOff x="8699401" y="1671402"/>
            <a:chExt cx="1569570" cy="1569570"/>
          </a:xfrm>
        </p:grpSpPr>
        <p:sp>
          <p:nvSpPr>
            <p:cNvPr id="47" name="椭圆 46"/>
            <p:cNvSpPr/>
            <p:nvPr/>
          </p:nvSpPr>
          <p:spPr bwMode="auto">
            <a:xfrm>
              <a:off x="8699401" y="1671402"/>
              <a:ext cx="1569570" cy="1569570"/>
            </a:xfrm>
            <a:prstGeom prst="ellipse">
              <a:avLst/>
            </a:prstGeom>
            <a:solidFill>
              <a:srgbClr val="C00000"/>
            </a:solidFill>
            <a:ln w="12700" cap="flat">
              <a:solidFill>
                <a:schemeClr val="bg2"/>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solidFill>
                  <a:schemeClr val="bg2"/>
                </a:solidFill>
                <a:latin typeface="+mn-lt"/>
                <a:ea typeface="+mn-ea"/>
                <a:cs typeface="+mn-ea"/>
              </a:endParaRPr>
            </a:p>
          </p:txBody>
        </p:sp>
        <p:sp>
          <p:nvSpPr>
            <p:cNvPr id="10" name="security-handcuffs_75463"/>
            <p:cNvSpPr>
              <a:spLocks noChangeAspect="1"/>
            </p:cNvSpPr>
            <p:nvPr/>
          </p:nvSpPr>
          <p:spPr bwMode="auto">
            <a:xfrm>
              <a:off x="9063179" y="2002169"/>
              <a:ext cx="832220" cy="830556"/>
            </a:xfrm>
            <a:custGeom>
              <a:avLst/>
              <a:gdLst>
                <a:gd name="connsiteX0" fmla="*/ 104194 w 609353"/>
                <a:gd name="connsiteY0" fmla="*/ 265186 h 608134"/>
                <a:gd name="connsiteX1" fmla="*/ 105628 w 609353"/>
                <a:gd name="connsiteY1" fmla="*/ 265186 h 608134"/>
                <a:gd name="connsiteX2" fmla="*/ 105628 w 609353"/>
                <a:gd name="connsiteY2" fmla="*/ 296207 h 608134"/>
                <a:gd name="connsiteX3" fmla="*/ 145872 w 609353"/>
                <a:gd name="connsiteY3" fmla="*/ 336391 h 608134"/>
                <a:gd name="connsiteX4" fmla="*/ 186115 w 609353"/>
                <a:gd name="connsiteY4" fmla="*/ 296207 h 608134"/>
                <a:gd name="connsiteX5" fmla="*/ 186115 w 609353"/>
                <a:gd name="connsiteY5" fmla="*/ 265186 h 608134"/>
                <a:gd name="connsiteX6" fmla="*/ 187453 w 609353"/>
                <a:gd name="connsiteY6" fmla="*/ 265186 h 608134"/>
                <a:gd name="connsiteX7" fmla="*/ 218138 w 609353"/>
                <a:gd name="connsiteY7" fmla="*/ 295825 h 608134"/>
                <a:gd name="connsiteX8" fmla="*/ 218138 w 609353"/>
                <a:gd name="connsiteY8" fmla="*/ 339350 h 608134"/>
                <a:gd name="connsiteX9" fmla="*/ 291647 w 609353"/>
                <a:gd name="connsiteY9" fmla="*/ 465629 h 608134"/>
                <a:gd name="connsiteX10" fmla="*/ 175983 w 609353"/>
                <a:gd name="connsiteY10" fmla="*/ 608134 h 608134"/>
                <a:gd name="connsiteX11" fmla="*/ 175983 w 609353"/>
                <a:gd name="connsiteY11" fmla="*/ 545233 h 608134"/>
                <a:gd name="connsiteX12" fmla="*/ 231330 w 609353"/>
                <a:gd name="connsiteY12" fmla="*/ 465629 h 608134"/>
                <a:gd name="connsiteX13" fmla="*/ 145872 w 609353"/>
                <a:gd name="connsiteY13" fmla="*/ 380298 h 608134"/>
                <a:gd name="connsiteX14" fmla="*/ 60317 w 609353"/>
                <a:gd name="connsiteY14" fmla="*/ 465629 h 608134"/>
                <a:gd name="connsiteX15" fmla="*/ 115665 w 609353"/>
                <a:gd name="connsiteY15" fmla="*/ 545233 h 608134"/>
                <a:gd name="connsiteX16" fmla="*/ 115665 w 609353"/>
                <a:gd name="connsiteY16" fmla="*/ 608134 h 608134"/>
                <a:gd name="connsiteX17" fmla="*/ 0 w 609353"/>
                <a:gd name="connsiteY17" fmla="*/ 465629 h 608134"/>
                <a:gd name="connsiteX18" fmla="*/ 73509 w 609353"/>
                <a:gd name="connsiteY18" fmla="*/ 339350 h 608134"/>
                <a:gd name="connsiteX19" fmla="*/ 73509 w 609353"/>
                <a:gd name="connsiteY19" fmla="*/ 295825 h 608134"/>
                <a:gd name="connsiteX20" fmla="*/ 104194 w 609353"/>
                <a:gd name="connsiteY20" fmla="*/ 265186 h 608134"/>
                <a:gd name="connsiteX21" fmla="*/ 442432 w 609353"/>
                <a:gd name="connsiteY21" fmla="*/ 172451 h 608134"/>
                <a:gd name="connsiteX22" fmla="*/ 443865 w 609353"/>
                <a:gd name="connsiteY22" fmla="*/ 172642 h 608134"/>
                <a:gd name="connsiteX23" fmla="*/ 440711 w 609353"/>
                <a:gd name="connsiteY23" fmla="*/ 203470 h 608134"/>
                <a:gd name="connsiteX24" fmla="*/ 476652 w 609353"/>
                <a:gd name="connsiteY24" fmla="*/ 247469 h 608134"/>
                <a:gd name="connsiteX25" fmla="*/ 480762 w 609353"/>
                <a:gd name="connsiteY25" fmla="*/ 247660 h 608134"/>
                <a:gd name="connsiteX26" fmla="*/ 520718 w 609353"/>
                <a:gd name="connsiteY26" fmla="*/ 211583 h 608134"/>
                <a:gd name="connsiteX27" fmla="*/ 523873 w 609353"/>
                <a:gd name="connsiteY27" fmla="*/ 180754 h 608134"/>
                <a:gd name="connsiteX28" fmla="*/ 525306 w 609353"/>
                <a:gd name="connsiteY28" fmla="*/ 180945 h 608134"/>
                <a:gd name="connsiteX29" fmla="*/ 552645 w 609353"/>
                <a:gd name="connsiteY29" fmla="*/ 214446 h 608134"/>
                <a:gd name="connsiteX30" fmla="*/ 548248 w 609353"/>
                <a:gd name="connsiteY30" fmla="*/ 257682 h 608134"/>
                <a:gd name="connsiteX31" fmla="*/ 576542 w 609353"/>
                <a:gd name="connsiteY31" fmla="*/ 284120 h 608134"/>
                <a:gd name="connsiteX32" fmla="*/ 608564 w 609353"/>
                <a:gd name="connsiteY32" fmla="*/ 390921 h 608134"/>
                <a:gd name="connsiteX33" fmla="*/ 479042 w 609353"/>
                <a:gd name="connsiteY33" fmla="*/ 520915 h 608134"/>
                <a:gd name="connsiteX34" fmla="*/ 485446 w 609353"/>
                <a:gd name="connsiteY34" fmla="*/ 458400 h 608134"/>
                <a:gd name="connsiteX35" fmla="*/ 548534 w 609353"/>
                <a:gd name="connsiteY35" fmla="*/ 384813 h 608134"/>
                <a:gd name="connsiteX36" fmla="*/ 529799 w 609353"/>
                <a:gd name="connsiteY36" fmla="*/ 322202 h 608134"/>
                <a:gd name="connsiteX37" fmla="*/ 472159 w 609353"/>
                <a:gd name="connsiteY37" fmla="*/ 291183 h 608134"/>
                <a:gd name="connsiteX38" fmla="*/ 463365 w 609353"/>
                <a:gd name="connsiteY38" fmla="*/ 290705 h 608134"/>
                <a:gd name="connsiteX39" fmla="*/ 378483 w 609353"/>
                <a:gd name="connsiteY39" fmla="*/ 367442 h 608134"/>
                <a:gd name="connsiteX40" fmla="*/ 397218 w 609353"/>
                <a:gd name="connsiteY40" fmla="*/ 430053 h 608134"/>
                <a:gd name="connsiteX41" fmla="*/ 425417 w 609353"/>
                <a:gd name="connsiteY41" fmla="*/ 452387 h 608134"/>
                <a:gd name="connsiteX42" fmla="*/ 419013 w 609353"/>
                <a:gd name="connsiteY42" fmla="*/ 514807 h 608134"/>
                <a:gd name="connsiteX43" fmla="*/ 350476 w 609353"/>
                <a:gd name="connsiteY43" fmla="*/ 468135 h 608134"/>
                <a:gd name="connsiteX44" fmla="*/ 318454 w 609353"/>
                <a:gd name="connsiteY44" fmla="*/ 361334 h 608134"/>
                <a:gd name="connsiteX45" fmla="*/ 404388 w 609353"/>
                <a:gd name="connsiteY45" fmla="*/ 242984 h 608134"/>
                <a:gd name="connsiteX46" fmla="*/ 408785 w 609353"/>
                <a:gd name="connsiteY46" fmla="*/ 199843 h 608134"/>
                <a:gd name="connsiteX47" fmla="*/ 419968 w 609353"/>
                <a:gd name="connsiteY47" fmla="*/ 179227 h 608134"/>
                <a:gd name="connsiteX48" fmla="*/ 442432 w 609353"/>
                <a:gd name="connsiteY48" fmla="*/ 172451 h 608134"/>
                <a:gd name="connsiteX49" fmla="*/ 151441 w 609353"/>
                <a:gd name="connsiteY49" fmla="*/ 144455 h 608134"/>
                <a:gd name="connsiteX50" fmla="*/ 138632 w 609353"/>
                <a:gd name="connsiteY50" fmla="*/ 154094 h 608134"/>
                <a:gd name="connsiteX51" fmla="*/ 132036 w 609353"/>
                <a:gd name="connsiteY51" fmla="*/ 170698 h 608134"/>
                <a:gd name="connsiteX52" fmla="*/ 123814 w 609353"/>
                <a:gd name="connsiteY52" fmla="*/ 191597 h 608134"/>
                <a:gd name="connsiteX53" fmla="*/ 124006 w 609353"/>
                <a:gd name="connsiteY53" fmla="*/ 203526 h 608134"/>
                <a:gd name="connsiteX54" fmla="*/ 130793 w 609353"/>
                <a:gd name="connsiteY54" fmla="*/ 210588 h 608134"/>
                <a:gd name="connsiteX55" fmla="*/ 130793 w 609353"/>
                <a:gd name="connsiteY55" fmla="*/ 208297 h 608134"/>
                <a:gd name="connsiteX56" fmla="*/ 145897 w 609353"/>
                <a:gd name="connsiteY56" fmla="*/ 193220 h 608134"/>
                <a:gd name="connsiteX57" fmla="*/ 161001 w 609353"/>
                <a:gd name="connsiteY57" fmla="*/ 208297 h 608134"/>
                <a:gd name="connsiteX58" fmla="*/ 161001 w 609353"/>
                <a:gd name="connsiteY58" fmla="*/ 220321 h 608134"/>
                <a:gd name="connsiteX59" fmla="*/ 164633 w 609353"/>
                <a:gd name="connsiteY59" fmla="*/ 219558 h 608134"/>
                <a:gd name="connsiteX60" fmla="*/ 172950 w 609353"/>
                <a:gd name="connsiteY60" fmla="*/ 210969 h 608134"/>
                <a:gd name="connsiteX61" fmla="*/ 181363 w 609353"/>
                <a:gd name="connsiteY61" fmla="*/ 189689 h 608134"/>
                <a:gd name="connsiteX62" fmla="*/ 187767 w 609353"/>
                <a:gd name="connsiteY62" fmla="*/ 173466 h 608134"/>
                <a:gd name="connsiteX63" fmla="*/ 183466 w 609353"/>
                <a:gd name="connsiteY63" fmla="*/ 156193 h 608134"/>
                <a:gd name="connsiteX64" fmla="*/ 172377 w 609353"/>
                <a:gd name="connsiteY64" fmla="*/ 165736 h 608134"/>
                <a:gd name="connsiteX65" fmla="*/ 162530 w 609353"/>
                <a:gd name="connsiteY65" fmla="*/ 169362 h 608134"/>
                <a:gd name="connsiteX66" fmla="*/ 151155 w 609353"/>
                <a:gd name="connsiteY66" fmla="*/ 164209 h 608134"/>
                <a:gd name="connsiteX67" fmla="*/ 151441 w 609353"/>
                <a:gd name="connsiteY67" fmla="*/ 144455 h 608134"/>
                <a:gd name="connsiteX68" fmla="*/ 459544 w 609353"/>
                <a:gd name="connsiteY68" fmla="*/ 58474 h 608134"/>
                <a:gd name="connsiteX69" fmla="*/ 450366 w 609353"/>
                <a:gd name="connsiteY69" fmla="*/ 61146 h 608134"/>
                <a:gd name="connsiteX70" fmla="*/ 458205 w 609353"/>
                <a:gd name="connsiteY70" fmla="*/ 77083 h 608134"/>
                <a:gd name="connsiteX71" fmla="*/ 443388 w 609353"/>
                <a:gd name="connsiteY71" fmla="*/ 89298 h 608134"/>
                <a:gd name="connsiteX72" fmla="*/ 440520 w 609353"/>
                <a:gd name="connsiteY72" fmla="*/ 89011 h 608134"/>
                <a:gd name="connsiteX73" fmla="*/ 426946 w 609353"/>
                <a:gd name="connsiteY73" fmla="*/ 86435 h 608134"/>
                <a:gd name="connsiteX74" fmla="*/ 426755 w 609353"/>
                <a:gd name="connsiteY74" fmla="*/ 87007 h 608134"/>
                <a:gd name="connsiteX75" fmla="*/ 430483 w 609353"/>
                <a:gd name="connsiteY75" fmla="*/ 98363 h 608134"/>
                <a:gd name="connsiteX76" fmla="*/ 449219 w 609353"/>
                <a:gd name="connsiteY76" fmla="*/ 119930 h 608134"/>
                <a:gd name="connsiteX77" fmla="*/ 456963 w 609353"/>
                <a:gd name="connsiteY77" fmla="*/ 128901 h 608134"/>
                <a:gd name="connsiteX78" fmla="*/ 473118 w 609353"/>
                <a:gd name="connsiteY78" fmla="*/ 133386 h 608134"/>
                <a:gd name="connsiteX79" fmla="*/ 474648 w 609353"/>
                <a:gd name="connsiteY79" fmla="*/ 118499 h 608134"/>
                <a:gd name="connsiteX80" fmla="*/ 491185 w 609353"/>
                <a:gd name="connsiteY80" fmla="*/ 105139 h 608134"/>
                <a:gd name="connsiteX81" fmla="*/ 499693 w 609353"/>
                <a:gd name="connsiteY81" fmla="*/ 109147 h 608134"/>
                <a:gd name="connsiteX82" fmla="*/ 496921 w 609353"/>
                <a:gd name="connsiteY82" fmla="*/ 94355 h 608134"/>
                <a:gd name="connsiteX83" fmla="*/ 484685 w 609353"/>
                <a:gd name="connsiteY83" fmla="*/ 80232 h 608134"/>
                <a:gd name="connsiteX84" fmla="*/ 470441 w 609353"/>
                <a:gd name="connsiteY84" fmla="*/ 63818 h 608134"/>
                <a:gd name="connsiteX85" fmla="*/ 459830 w 609353"/>
                <a:gd name="connsiteY85" fmla="*/ 58474 h 608134"/>
                <a:gd name="connsiteX86" fmla="*/ 302577 w 609353"/>
                <a:gd name="connsiteY86" fmla="*/ 30132 h 608134"/>
                <a:gd name="connsiteX87" fmla="*/ 298084 w 609353"/>
                <a:gd name="connsiteY87" fmla="*/ 30800 h 608134"/>
                <a:gd name="connsiteX88" fmla="*/ 259272 w 609353"/>
                <a:gd name="connsiteY88" fmla="*/ 42537 h 608134"/>
                <a:gd name="connsiteX89" fmla="*/ 250095 w 609353"/>
                <a:gd name="connsiteY89" fmla="*/ 50076 h 608134"/>
                <a:gd name="connsiteX90" fmla="*/ 248757 w 609353"/>
                <a:gd name="connsiteY90" fmla="*/ 60096 h 608134"/>
                <a:gd name="connsiteX91" fmla="*/ 251720 w 609353"/>
                <a:gd name="connsiteY91" fmla="*/ 57615 h 608134"/>
                <a:gd name="connsiteX92" fmla="*/ 272942 w 609353"/>
                <a:gd name="connsiteY92" fmla="*/ 59142 h 608134"/>
                <a:gd name="connsiteX93" fmla="*/ 271413 w 609353"/>
                <a:gd name="connsiteY93" fmla="*/ 80423 h 608134"/>
                <a:gd name="connsiteX94" fmla="*/ 260420 w 609353"/>
                <a:gd name="connsiteY94" fmla="*/ 89870 h 608134"/>
                <a:gd name="connsiteX95" fmla="*/ 262809 w 609353"/>
                <a:gd name="connsiteY95" fmla="*/ 91779 h 608134"/>
                <a:gd name="connsiteX96" fmla="*/ 274663 w 609353"/>
                <a:gd name="connsiteY96" fmla="*/ 92924 h 608134"/>
                <a:gd name="connsiteX97" fmla="*/ 313379 w 609353"/>
                <a:gd name="connsiteY97" fmla="*/ 81186 h 608134"/>
                <a:gd name="connsiteX98" fmla="*/ 322556 w 609353"/>
                <a:gd name="connsiteY98" fmla="*/ 73647 h 608134"/>
                <a:gd name="connsiteX99" fmla="*/ 324277 w 609353"/>
                <a:gd name="connsiteY99" fmla="*/ 66681 h 608134"/>
                <a:gd name="connsiteX100" fmla="*/ 312136 w 609353"/>
                <a:gd name="connsiteY100" fmla="*/ 64295 h 608134"/>
                <a:gd name="connsiteX101" fmla="*/ 300091 w 609353"/>
                <a:gd name="connsiteY101" fmla="*/ 46641 h 608134"/>
                <a:gd name="connsiteX102" fmla="*/ 313379 w 609353"/>
                <a:gd name="connsiteY102" fmla="*/ 34808 h 608134"/>
                <a:gd name="connsiteX103" fmla="*/ 309938 w 609353"/>
                <a:gd name="connsiteY103" fmla="*/ 31945 h 608134"/>
                <a:gd name="connsiteX104" fmla="*/ 302577 w 609353"/>
                <a:gd name="connsiteY104" fmla="*/ 30132 h 608134"/>
                <a:gd name="connsiteX105" fmla="*/ 289289 w 609353"/>
                <a:gd name="connsiteY105" fmla="*/ 1980 h 608134"/>
                <a:gd name="connsiteX106" fmla="*/ 324086 w 609353"/>
                <a:gd name="connsiteY106" fmla="*/ 5320 h 608134"/>
                <a:gd name="connsiteX107" fmla="*/ 346359 w 609353"/>
                <a:gd name="connsiteY107" fmla="*/ 32327 h 608134"/>
                <a:gd name="connsiteX108" fmla="*/ 348845 w 609353"/>
                <a:gd name="connsiteY108" fmla="*/ 40724 h 608134"/>
                <a:gd name="connsiteX109" fmla="*/ 412989 w 609353"/>
                <a:gd name="connsiteY109" fmla="*/ 53035 h 608134"/>
                <a:gd name="connsiteX110" fmla="*/ 428762 w 609353"/>
                <a:gd name="connsiteY110" fmla="*/ 39484 h 608134"/>
                <a:gd name="connsiteX111" fmla="*/ 462029 w 609353"/>
                <a:gd name="connsiteY111" fmla="*/ 28414 h 608134"/>
                <a:gd name="connsiteX112" fmla="*/ 493289 w 609353"/>
                <a:gd name="connsiteY112" fmla="*/ 44160 h 608134"/>
                <a:gd name="connsiteX113" fmla="*/ 519673 w 609353"/>
                <a:gd name="connsiteY113" fmla="*/ 74697 h 608134"/>
                <a:gd name="connsiteX114" fmla="*/ 529423 w 609353"/>
                <a:gd name="connsiteY114" fmla="*/ 115159 h 608134"/>
                <a:gd name="connsiteX115" fmla="*/ 514989 w 609353"/>
                <a:gd name="connsiteY115" fmla="*/ 139111 h 608134"/>
                <a:gd name="connsiteX116" fmla="*/ 501701 w 609353"/>
                <a:gd name="connsiteY116" fmla="*/ 150658 h 608134"/>
                <a:gd name="connsiteX117" fmla="*/ 495678 w 609353"/>
                <a:gd name="connsiteY117" fmla="*/ 209061 h 608134"/>
                <a:gd name="connsiteX118" fmla="*/ 480766 w 609353"/>
                <a:gd name="connsiteY118" fmla="*/ 222516 h 608134"/>
                <a:gd name="connsiteX119" fmla="*/ 479141 w 609353"/>
                <a:gd name="connsiteY119" fmla="*/ 222421 h 608134"/>
                <a:gd name="connsiteX120" fmla="*/ 465662 w 609353"/>
                <a:gd name="connsiteY120" fmla="*/ 205912 h 608134"/>
                <a:gd name="connsiteX121" fmla="*/ 469963 w 609353"/>
                <a:gd name="connsiteY121" fmla="*/ 164209 h 608134"/>
                <a:gd name="connsiteX122" fmla="*/ 468721 w 609353"/>
                <a:gd name="connsiteY122" fmla="*/ 164400 h 608134"/>
                <a:gd name="connsiteX123" fmla="*/ 445396 w 609353"/>
                <a:gd name="connsiteY123" fmla="*/ 157625 h 608134"/>
                <a:gd name="connsiteX124" fmla="*/ 434115 w 609353"/>
                <a:gd name="connsiteY124" fmla="*/ 148559 h 608134"/>
                <a:gd name="connsiteX125" fmla="*/ 407636 w 609353"/>
                <a:gd name="connsiteY125" fmla="*/ 118022 h 608134"/>
                <a:gd name="connsiteX126" fmla="*/ 396642 w 609353"/>
                <a:gd name="connsiteY126" fmla="*/ 84812 h 608134"/>
                <a:gd name="connsiteX127" fmla="*/ 397311 w 609353"/>
                <a:gd name="connsiteY127" fmla="*/ 80709 h 608134"/>
                <a:gd name="connsiteX128" fmla="*/ 354102 w 609353"/>
                <a:gd name="connsiteY128" fmla="*/ 72407 h 608134"/>
                <a:gd name="connsiteX129" fmla="*/ 349227 w 609353"/>
                <a:gd name="connsiteY129" fmla="*/ 87866 h 608134"/>
                <a:gd name="connsiteX130" fmla="*/ 322174 w 609353"/>
                <a:gd name="connsiteY130" fmla="*/ 110006 h 608134"/>
                <a:gd name="connsiteX131" fmla="*/ 283458 w 609353"/>
                <a:gd name="connsiteY131" fmla="*/ 121743 h 608134"/>
                <a:gd name="connsiteX132" fmla="*/ 270170 w 609353"/>
                <a:gd name="connsiteY132" fmla="*/ 123747 h 608134"/>
                <a:gd name="connsiteX133" fmla="*/ 248661 w 609353"/>
                <a:gd name="connsiteY133" fmla="*/ 118403 h 608134"/>
                <a:gd name="connsiteX134" fmla="*/ 237381 w 609353"/>
                <a:gd name="connsiteY134" fmla="*/ 109719 h 608134"/>
                <a:gd name="connsiteX135" fmla="*/ 206408 w 609353"/>
                <a:gd name="connsiteY135" fmla="*/ 136439 h 608134"/>
                <a:gd name="connsiteX136" fmla="*/ 215872 w 609353"/>
                <a:gd name="connsiteY136" fmla="*/ 184536 h 608134"/>
                <a:gd name="connsiteX137" fmla="*/ 200960 w 609353"/>
                <a:gd name="connsiteY137" fmla="*/ 222039 h 608134"/>
                <a:gd name="connsiteX138" fmla="*/ 186142 w 609353"/>
                <a:gd name="connsiteY138" fmla="*/ 241507 h 608134"/>
                <a:gd name="connsiteX139" fmla="*/ 176678 w 609353"/>
                <a:gd name="connsiteY139" fmla="*/ 247137 h 608134"/>
                <a:gd name="connsiteX140" fmla="*/ 161001 w 609353"/>
                <a:gd name="connsiteY140" fmla="*/ 250668 h 608134"/>
                <a:gd name="connsiteX141" fmla="*/ 161001 w 609353"/>
                <a:gd name="connsiteY141" fmla="*/ 296187 h 608134"/>
                <a:gd name="connsiteX142" fmla="*/ 145897 w 609353"/>
                <a:gd name="connsiteY142" fmla="*/ 311265 h 608134"/>
                <a:gd name="connsiteX143" fmla="*/ 130793 w 609353"/>
                <a:gd name="connsiteY143" fmla="*/ 296187 h 608134"/>
                <a:gd name="connsiteX144" fmla="*/ 130793 w 609353"/>
                <a:gd name="connsiteY144" fmla="*/ 243415 h 608134"/>
                <a:gd name="connsiteX145" fmla="*/ 121520 w 609353"/>
                <a:gd name="connsiteY145" fmla="*/ 239789 h 608134"/>
                <a:gd name="connsiteX146" fmla="*/ 105651 w 609353"/>
                <a:gd name="connsiteY146" fmla="*/ 229196 h 608134"/>
                <a:gd name="connsiteX147" fmla="*/ 96283 w 609353"/>
                <a:gd name="connsiteY147" fmla="*/ 215455 h 608134"/>
                <a:gd name="connsiteX148" fmla="*/ 95805 w 609353"/>
                <a:gd name="connsiteY148" fmla="*/ 180528 h 608134"/>
                <a:gd name="connsiteX149" fmla="*/ 110622 w 609353"/>
                <a:gd name="connsiteY149" fmla="*/ 143024 h 608134"/>
                <a:gd name="connsiteX150" fmla="*/ 169987 w 609353"/>
                <a:gd name="connsiteY150" fmla="*/ 117354 h 608134"/>
                <a:gd name="connsiteX151" fmla="*/ 178495 w 609353"/>
                <a:gd name="connsiteY151" fmla="*/ 120694 h 608134"/>
                <a:gd name="connsiteX152" fmla="*/ 223520 w 609353"/>
                <a:gd name="connsiteY152" fmla="*/ 81854 h 608134"/>
                <a:gd name="connsiteX153" fmla="*/ 220079 w 609353"/>
                <a:gd name="connsiteY153" fmla="*/ 70689 h 608134"/>
                <a:gd name="connsiteX154" fmla="*/ 223520 w 609353"/>
                <a:gd name="connsiteY154" fmla="*/ 35857 h 608134"/>
                <a:gd name="connsiteX155" fmla="*/ 250573 w 609353"/>
                <a:gd name="connsiteY155" fmla="*/ 13718 h 60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609353" h="608134">
                  <a:moveTo>
                    <a:pt x="104194" y="265186"/>
                  </a:moveTo>
                  <a:lnTo>
                    <a:pt x="105628" y="265186"/>
                  </a:lnTo>
                  <a:lnTo>
                    <a:pt x="105628" y="296207"/>
                  </a:lnTo>
                  <a:cubicBezTo>
                    <a:pt x="105628" y="318351"/>
                    <a:pt x="123599" y="336391"/>
                    <a:pt x="145872" y="336391"/>
                  </a:cubicBezTo>
                  <a:cubicBezTo>
                    <a:pt x="168049" y="336391"/>
                    <a:pt x="186115" y="318351"/>
                    <a:pt x="186115" y="296207"/>
                  </a:cubicBezTo>
                  <a:lnTo>
                    <a:pt x="186115" y="265186"/>
                  </a:lnTo>
                  <a:lnTo>
                    <a:pt x="187453" y="265186"/>
                  </a:lnTo>
                  <a:cubicBezTo>
                    <a:pt x="204373" y="265186"/>
                    <a:pt x="218138" y="278931"/>
                    <a:pt x="218138" y="295825"/>
                  </a:cubicBezTo>
                  <a:lnTo>
                    <a:pt x="218138" y="339350"/>
                  </a:lnTo>
                  <a:cubicBezTo>
                    <a:pt x="262014" y="364549"/>
                    <a:pt x="291647" y="411605"/>
                    <a:pt x="291647" y="465629"/>
                  </a:cubicBezTo>
                  <a:cubicBezTo>
                    <a:pt x="291647" y="535688"/>
                    <a:pt x="242036" y="594199"/>
                    <a:pt x="175983" y="608134"/>
                  </a:cubicBezTo>
                  <a:lnTo>
                    <a:pt x="175983" y="545233"/>
                  </a:lnTo>
                  <a:cubicBezTo>
                    <a:pt x="208292" y="533016"/>
                    <a:pt x="231330" y="502090"/>
                    <a:pt x="231330" y="465629"/>
                  </a:cubicBezTo>
                  <a:cubicBezTo>
                    <a:pt x="231330" y="418573"/>
                    <a:pt x="192998" y="380298"/>
                    <a:pt x="145872" y="380298"/>
                  </a:cubicBezTo>
                  <a:cubicBezTo>
                    <a:pt x="98745" y="380298"/>
                    <a:pt x="60317" y="418573"/>
                    <a:pt x="60317" y="465629"/>
                  </a:cubicBezTo>
                  <a:cubicBezTo>
                    <a:pt x="60317" y="502090"/>
                    <a:pt x="83450" y="533016"/>
                    <a:pt x="115665" y="545233"/>
                  </a:cubicBezTo>
                  <a:lnTo>
                    <a:pt x="115665" y="608134"/>
                  </a:lnTo>
                  <a:cubicBezTo>
                    <a:pt x="49707" y="594199"/>
                    <a:pt x="0" y="535688"/>
                    <a:pt x="0" y="465629"/>
                  </a:cubicBezTo>
                  <a:cubicBezTo>
                    <a:pt x="0" y="411605"/>
                    <a:pt x="29728" y="364549"/>
                    <a:pt x="73509" y="339350"/>
                  </a:cubicBezTo>
                  <a:lnTo>
                    <a:pt x="73509" y="295825"/>
                  </a:lnTo>
                  <a:cubicBezTo>
                    <a:pt x="73509" y="278931"/>
                    <a:pt x="87274" y="265186"/>
                    <a:pt x="104194" y="265186"/>
                  </a:cubicBezTo>
                  <a:close/>
                  <a:moveTo>
                    <a:pt x="442432" y="172451"/>
                  </a:moveTo>
                  <a:lnTo>
                    <a:pt x="443865" y="172642"/>
                  </a:lnTo>
                  <a:lnTo>
                    <a:pt x="440711" y="203470"/>
                  </a:lnTo>
                  <a:cubicBezTo>
                    <a:pt x="438417" y="225517"/>
                    <a:pt x="454476" y="245274"/>
                    <a:pt x="476652" y="247469"/>
                  </a:cubicBezTo>
                  <a:cubicBezTo>
                    <a:pt x="477990" y="247660"/>
                    <a:pt x="479424" y="247660"/>
                    <a:pt x="480762" y="247660"/>
                  </a:cubicBezTo>
                  <a:cubicBezTo>
                    <a:pt x="501123" y="247660"/>
                    <a:pt x="518615" y="232294"/>
                    <a:pt x="520718" y="211583"/>
                  </a:cubicBezTo>
                  <a:lnTo>
                    <a:pt x="523873" y="180754"/>
                  </a:lnTo>
                  <a:lnTo>
                    <a:pt x="525306" y="180945"/>
                  </a:lnTo>
                  <a:cubicBezTo>
                    <a:pt x="542130" y="182663"/>
                    <a:pt x="554365" y="197648"/>
                    <a:pt x="552645" y="214446"/>
                  </a:cubicBezTo>
                  <a:lnTo>
                    <a:pt x="548248" y="257682"/>
                  </a:lnTo>
                  <a:cubicBezTo>
                    <a:pt x="558667" y="265126"/>
                    <a:pt x="568225" y="273907"/>
                    <a:pt x="576542" y="284120"/>
                  </a:cubicBezTo>
                  <a:cubicBezTo>
                    <a:pt x="601203" y="314280"/>
                    <a:pt x="612578" y="352171"/>
                    <a:pt x="608564" y="390921"/>
                  </a:cubicBezTo>
                  <a:cubicBezTo>
                    <a:pt x="601490" y="460309"/>
                    <a:pt x="547005" y="513757"/>
                    <a:pt x="479042" y="520915"/>
                  </a:cubicBezTo>
                  <a:lnTo>
                    <a:pt x="485446" y="458400"/>
                  </a:lnTo>
                  <a:cubicBezTo>
                    <a:pt x="518902" y="449523"/>
                    <a:pt x="544902" y="420986"/>
                    <a:pt x="548534" y="384813"/>
                  </a:cubicBezTo>
                  <a:cubicBezTo>
                    <a:pt x="550828" y="362097"/>
                    <a:pt x="544233" y="339859"/>
                    <a:pt x="529799" y="322202"/>
                  </a:cubicBezTo>
                  <a:cubicBezTo>
                    <a:pt x="515365" y="304545"/>
                    <a:pt x="494909" y="293473"/>
                    <a:pt x="472159" y="291183"/>
                  </a:cubicBezTo>
                  <a:cubicBezTo>
                    <a:pt x="469196" y="290896"/>
                    <a:pt x="466233" y="290705"/>
                    <a:pt x="463365" y="290705"/>
                  </a:cubicBezTo>
                  <a:cubicBezTo>
                    <a:pt x="419395" y="290705"/>
                    <a:pt x="382880" y="323729"/>
                    <a:pt x="378483" y="367442"/>
                  </a:cubicBezTo>
                  <a:cubicBezTo>
                    <a:pt x="376094" y="390158"/>
                    <a:pt x="382785" y="412396"/>
                    <a:pt x="397218" y="430053"/>
                  </a:cubicBezTo>
                  <a:cubicBezTo>
                    <a:pt x="405057" y="439597"/>
                    <a:pt x="414711" y="447042"/>
                    <a:pt x="425417" y="452387"/>
                  </a:cubicBezTo>
                  <a:lnTo>
                    <a:pt x="419013" y="514807"/>
                  </a:lnTo>
                  <a:cubicBezTo>
                    <a:pt x="392343" y="506312"/>
                    <a:pt x="368542" y="490373"/>
                    <a:pt x="350476" y="468135"/>
                  </a:cubicBezTo>
                  <a:cubicBezTo>
                    <a:pt x="325814" y="437975"/>
                    <a:pt x="314439" y="400084"/>
                    <a:pt x="318454" y="361334"/>
                  </a:cubicBezTo>
                  <a:cubicBezTo>
                    <a:pt x="323902" y="307599"/>
                    <a:pt x="357932" y="263504"/>
                    <a:pt x="404388" y="242984"/>
                  </a:cubicBezTo>
                  <a:lnTo>
                    <a:pt x="408785" y="199843"/>
                  </a:lnTo>
                  <a:cubicBezTo>
                    <a:pt x="409645" y="191730"/>
                    <a:pt x="413660" y="184381"/>
                    <a:pt x="419968" y="179227"/>
                  </a:cubicBezTo>
                  <a:cubicBezTo>
                    <a:pt x="426277" y="174073"/>
                    <a:pt x="434307" y="171687"/>
                    <a:pt x="442432" y="172451"/>
                  </a:cubicBezTo>
                  <a:close/>
                  <a:moveTo>
                    <a:pt x="151441" y="144455"/>
                  </a:moveTo>
                  <a:cubicBezTo>
                    <a:pt x="145706" y="145123"/>
                    <a:pt x="140830" y="148654"/>
                    <a:pt x="138632" y="154094"/>
                  </a:cubicBezTo>
                  <a:lnTo>
                    <a:pt x="132036" y="170698"/>
                  </a:lnTo>
                  <a:lnTo>
                    <a:pt x="123814" y="191597"/>
                  </a:lnTo>
                  <a:cubicBezTo>
                    <a:pt x="122285" y="195510"/>
                    <a:pt x="122381" y="199709"/>
                    <a:pt x="124006" y="203526"/>
                  </a:cubicBezTo>
                  <a:cubicBezTo>
                    <a:pt x="125344" y="206580"/>
                    <a:pt x="127829" y="208965"/>
                    <a:pt x="130793" y="210588"/>
                  </a:cubicBezTo>
                  <a:lnTo>
                    <a:pt x="130793" y="208297"/>
                  </a:lnTo>
                  <a:cubicBezTo>
                    <a:pt x="130793" y="199995"/>
                    <a:pt x="137580" y="193220"/>
                    <a:pt x="145897" y="193220"/>
                  </a:cubicBezTo>
                  <a:cubicBezTo>
                    <a:pt x="154214" y="193220"/>
                    <a:pt x="161001" y="199995"/>
                    <a:pt x="161001" y="208297"/>
                  </a:cubicBezTo>
                  <a:lnTo>
                    <a:pt x="161001" y="220321"/>
                  </a:lnTo>
                  <a:cubicBezTo>
                    <a:pt x="162244" y="220131"/>
                    <a:pt x="163486" y="220035"/>
                    <a:pt x="164633" y="219558"/>
                  </a:cubicBezTo>
                  <a:cubicBezTo>
                    <a:pt x="168457" y="217936"/>
                    <a:pt x="171421" y="214882"/>
                    <a:pt x="172950" y="210969"/>
                  </a:cubicBezTo>
                  <a:lnTo>
                    <a:pt x="181363" y="189689"/>
                  </a:lnTo>
                  <a:lnTo>
                    <a:pt x="187767" y="173466"/>
                  </a:lnTo>
                  <a:cubicBezTo>
                    <a:pt x="190253" y="167168"/>
                    <a:pt x="188245" y="160392"/>
                    <a:pt x="183466" y="156193"/>
                  </a:cubicBezTo>
                  <a:lnTo>
                    <a:pt x="172377" y="165736"/>
                  </a:lnTo>
                  <a:cubicBezTo>
                    <a:pt x="169509" y="168217"/>
                    <a:pt x="166067" y="169362"/>
                    <a:pt x="162530" y="169362"/>
                  </a:cubicBezTo>
                  <a:cubicBezTo>
                    <a:pt x="158324" y="169362"/>
                    <a:pt x="154118" y="167645"/>
                    <a:pt x="151155" y="164209"/>
                  </a:cubicBezTo>
                  <a:cubicBezTo>
                    <a:pt x="146088" y="158388"/>
                    <a:pt x="146566" y="150086"/>
                    <a:pt x="151441" y="144455"/>
                  </a:cubicBezTo>
                  <a:close/>
                  <a:moveTo>
                    <a:pt x="459544" y="58474"/>
                  </a:moveTo>
                  <a:cubicBezTo>
                    <a:pt x="455720" y="58474"/>
                    <a:pt x="452852" y="59524"/>
                    <a:pt x="450366" y="61146"/>
                  </a:cubicBezTo>
                  <a:cubicBezTo>
                    <a:pt x="456102" y="64200"/>
                    <a:pt x="459448" y="70403"/>
                    <a:pt x="458205" y="77083"/>
                  </a:cubicBezTo>
                  <a:cubicBezTo>
                    <a:pt x="456771" y="84240"/>
                    <a:pt x="450462" y="89298"/>
                    <a:pt x="443388" y="89298"/>
                  </a:cubicBezTo>
                  <a:cubicBezTo>
                    <a:pt x="442432" y="89298"/>
                    <a:pt x="441476" y="89202"/>
                    <a:pt x="440520" y="89011"/>
                  </a:cubicBezTo>
                  <a:lnTo>
                    <a:pt x="426946" y="86435"/>
                  </a:lnTo>
                  <a:cubicBezTo>
                    <a:pt x="426850" y="86626"/>
                    <a:pt x="426755" y="86816"/>
                    <a:pt x="426755" y="87007"/>
                  </a:cubicBezTo>
                  <a:cubicBezTo>
                    <a:pt x="426468" y="91111"/>
                    <a:pt x="427710" y="95214"/>
                    <a:pt x="430483" y="98363"/>
                  </a:cubicBezTo>
                  <a:lnTo>
                    <a:pt x="449219" y="119930"/>
                  </a:lnTo>
                  <a:lnTo>
                    <a:pt x="456963" y="128901"/>
                  </a:lnTo>
                  <a:cubicBezTo>
                    <a:pt x="460882" y="133386"/>
                    <a:pt x="467382" y="135008"/>
                    <a:pt x="473118" y="133386"/>
                  </a:cubicBezTo>
                  <a:lnTo>
                    <a:pt x="474648" y="118499"/>
                  </a:lnTo>
                  <a:cubicBezTo>
                    <a:pt x="475412" y="110292"/>
                    <a:pt x="482773" y="104280"/>
                    <a:pt x="491185" y="105139"/>
                  </a:cubicBezTo>
                  <a:cubicBezTo>
                    <a:pt x="494531" y="105425"/>
                    <a:pt x="497399" y="107047"/>
                    <a:pt x="499693" y="109147"/>
                  </a:cubicBezTo>
                  <a:cubicBezTo>
                    <a:pt x="501223" y="104184"/>
                    <a:pt x="500554" y="98650"/>
                    <a:pt x="496921" y="94355"/>
                  </a:cubicBezTo>
                  <a:lnTo>
                    <a:pt x="484685" y="80232"/>
                  </a:lnTo>
                  <a:lnTo>
                    <a:pt x="470441" y="63818"/>
                  </a:lnTo>
                  <a:cubicBezTo>
                    <a:pt x="467765" y="60764"/>
                    <a:pt x="463845" y="58760"/>
                    <a:pt x="459830" y="58474"/>
                  </a:cubicBezTo>
                  <a:close/>
                  <a:moveTo>
                    <a:pt x="302577" y="30132"/>
                  </a:moveTo>
                  <a:cubicBezTo>
                    <a:pt x="301047" y="30132"/>
                    <a:pt x="299518" y="30323"/>
                    <a:pt x="298084" y="30800"/>
                  </a:cubicBezTo>
                  <a:lnTo>
                    <a:pt x="259272" y="42537"/>
                  </a:lnTo>
                  <a:cubicBezTo>
                    <a:pt x="255353" y="43683"/>
                    <a:pt x="252007" y="46450"/>
                    <a:pt x="250095" y="50076"/>
                  </a:cubicBezTo>
                  <a:cubicBezTo>
                    <a:pt x="248470" y="53130"/>
                    <a:pt x="248183" y="56661"/>
                    <a:pt x="248757" y="60096"/>
                  </a:cubicBezTo>
                  <a:lnTo>
                    <a:pt x="251720" y="57615"/>
                  </a:lnTo>
                  <a:cubicBezTo>
                    <a:pt x="257934" y="52176"/>
                    <a:pt x="267494" y="52844"/>
                    <a:pt x="272942" y="59142"/>
                  </a:cubicBezTo>
                  <a:cubicBezTo>
                    <a:pt x="278391" y="65440"/>
                    <a:pt x="277722" y="74983"/>
                    <a:pt x="271413" y="80423"/>
                  </a:cubicBezTo>
                  <a:lnTo>
                    <a:pt x="260420" y="89870"/>
                  </a:lnTo>
                  <a:cubicBezTo>
                    <a:pt x="261280" y="90538"/>
                    <a:pt x="261853" y="91302"/>
                    <a:pt x="262809" y="91779"/>
                  </a:cubicBezTo>
                  <a:cubicBezTo>
                    <a:pt x="266442" y="93687"/>
                    <a:pt x="270839" y="94164"/>
                    <a:pt x="274663" y="92924"/>
                  </a:cubicBezTo>
                  <a:lnTo>
                    <a:pt x="313379" y="81186"/>
                  </a:lnTo>
                  <a:cubicBezTo>
                    <a:pt x="317394" y="80041"/>
                    <a:pt x="320644" y="77274"/>
                    <a:pt x="322556" y="73647"/>
                  </a:cubicBezTo>
                  <a:cubicBezTo>
                    <a:pt x="323799" y="71452"/>
                    <a:pt x="324181" y="69067"/>
                    <a:pt x="324277" y="66681"/>
                  </a:cubicBezTo>
                  <a:lnTo>
                    <a:pt x="312136" y="64295"/>
                  </a:lnTo>
                  <a:cubicBezTo>
                    <a:pt x="303915" y="62768"/>
                    <a:pt x="298562" y="54848"/>
                    <a:pt x="300091" y="46641"/>
                  </a:cubicBezTo>
                  <a:cubicBezTo>
                    <a:pt x="301430" y="40056"/>
                    <a:pt x="306974" y="35476"/>
                    <a:pt x="313379" y="34808"/>
                  </a:cubicBezTo>
                  <a:cubicBezTo>
                    <a:pt x="312328" y="33758"/>
                    <a:pt x="311276" y="32613"/>
                    <a:pt x="309938" y="31945"/>
                  </a:cubicBezTo>
                  <a:cubicBezTo>
                    <a:pt x="307643" y="30704"/>
                    <a:pt x="305158" y="30132"/>
                    <a:pt x="302577" y="30132"/>
                  </a:cubicBezTo>
                  <a:close/>
                  <a:moveTo>
                    <a:pt x="289289" y="1980"/>
                  </a:moveTo>
                  <a:cubicBezTo>
                    <a:pt x="300665" y="-1551"/>
                    <a:pt x="313475" y="-310"/>
                    <a:pt x="324086" y="5320"/>
                  </a:cubicBezTo>
                  <a:cubicBezTo>
                    <a:pt x="334888" y="11046"/>
                    <a:pt x="342727" y="20684"/>
                    <a:pt x="346359" y="32327"/>
                  </a:cubicBezTo>
                  <a:lnTo>
                    <a:pt x="348845" y="40724"/>
                  </a:lnTo>
                  <a:lnTo>
                    <a:pt x="412989" y="53035"/>
                  </a:lnTo>
                  <a:lnTo>
                    <a:pt x="428762" y="39484"/>
                  </a:lnTo>
                  <a:cubicBezTo>
                    <a:pt x="437939" y="31563"/>
                    <a:pt x="449697" y="27650"/>
                    <a:pt x="462029" y="28414"/>
                  </a:cubicBezTo>
                  <a:cubicBezTo>
                    <a:pt x="473978" y="29368"/>
                    <a:pt x="485450" y="35094"/>
                    <a:pt x="493289" y="44160"/>
                  </a:cubicBezTo>
                  <a:lnTo>
                    <a:pt x="519673" y="74697"/>
                  </a:lnTo>
                  <a:cubicBezTo>
                    <a:pt x="529710" y="86244"/>
                    <a:pt x="532769" y="101322"/>
                    <a:pt x="529423" y="115159"/>
                  </a:cubicBezTo>
                  <a:cubicBezTo>
                    <a:pt x="527320" y="124129"/>
                    <a:pt x="522541" y="132622"/>
                    <a:pt x="514989" y="139111"/>
                  </a:cubicBezTo>
                  <a:lnTo>
                    <a:pt x="501701" y="150658"/>
                  </a:lnTo>
                  <a:lnTo>
                    <a:pt x="495678" y="209061"/>
                  </a:lnTo>
                  <a:cubicBezTo>
                    <a:pt x="494914" y="216791"/>
                    <a:pt x="488318" y="222516"/>
                    <a:pt x="480766" y="222516"/>
                  </a:cubicBezTo>
                  <a:cubicBezTo>
                    <a:pt x="480192" y="222516"/>
                    <a:pt x="479714" y="222516"/>
                    <a:pt x="479141" y="222421"/>
                  </a:cubicBezTo>
                  <a:cubicBezTo>
                    <a:pt x="470919" y="221657"/>
                    <a:pt x="464801" y="214214"/>
                    <a:pt x="465662" y="205912"/>
                  </a:cubicBezTo>
                  <a:lnTo>
                    <a:pt x="469963" y="164209"/>
                  </a:lnTo>
                  <a:cubicBezTo>
                    <a:pt x="469485" y="164305"/>
                    <a:pt x="469103" y="164400"/>
                    <a:pt x="468721" y="164400"/>
                  </a:cubicBezTo>
                  <a:cubicBezTo>
                    <a:pt x="460308" y="164400"/>
                    <a:pt x="452374" y="161824"/>
                    <a:pt x="445396" y="157625"/>
                  </a:cubicBezTo>
                  <a:cubicBezTo>
                    <a:pt x="441189" y="155239"/>
                    <a:pt x="437366" y="152281"/>
                    <a:pt x="434115" y="148559"/>
                  </a:cubicBezTo>
                  <a:lnTo>
                    <a:pt x="407636" y="118022"/>
                  </a:lnTo>
                  <a:cubicBezTo>
                    <a:pt x="399701" y="108765"/>
                    <a:pt x="395782" y="96932"/>
                    <a:pt x="396642" y="84812"/>
                  </a:cubicBezTo>
                  <a:cubicBezTo>
                    <a:pt x="396738" y="83381"/>
                    <a:pt x="397120" y="82045"/>
                    <a:pt x="397311" y="80709"/>
                  </a:cubicBezTo>
                  <a:lnTo>
                    <a:pt x="354102" y="72407"/>
                  </a:lnTo>
                  <a:cubicBezTo>
                    <a:pt x="353338" y="77751"/>
                    <a:pt x="351808" y="82999"/>
                    <a:pt x="349227" y="87866"/>
                  </a:cubicBezTo>
                  <a:cubicBezTo>
                    <a:pt x="343491" y="98554"/>
                    <a:pt x="333836" y="106475"/>
                    <a:pt x="322174" y="110006"/>
                  </a:cubicBezTo>
                  <a:lnTo>
                    <a:pt x="283458" y="121743"/>
                  </a:lnTo>
                  <a:cubicBezTo>
                    <a:pt x="279156" y="123079"/>
                    <a:pt x="274663" y="123747"/>
                    <a:pt x="270170" y="123747"/>
                  </a:cubicBezTo>
                  <a:cubicBezTo>
                    <a:pt x="262714" y="123747"/>
                    <a:pt x="255257" y="121934"/>
                    <a:pt x="248661" y="118403"/>
                  </a:cubicBezTo>
                  <a:cubicBezTo>
                    <a:pt x="244360" y="116113"/>
                    <a:pt x="240727" y="113059"/>
                    <a:pt x="237381" y="109719"/>
                  </a:cubicBezTo>
                  <a:lnTo>
                    <a:pt x="206408" y="136439"/>
                  </a:lnTo>
                  <a:cubicBezTo>
                    <a:pt x="218167" y="148941"/>
                    <a:pt x="222564" y="167454"/>
                    <a:pt x="215872" y="184536"/>
                  </a:cubicBezTo>
                  <a:lnTo>
                    <a:pt x="200960" y="222039"/>
                  </a:lnTo>
                  <a:cubicBezTo>
                    <a:pt x="197900" y="229960"/>
                    <a:pt x="192643" y="236544"/>
                    <a:pt x="186142" y="241507"/>
                  </a:cubicBezTo>
                  <a:cubicBezTo>
                    <a:pt x="183179" y="243702"/>
                    <a:pt x="180120" y="245706"/>
                    <a:pt x="176678" y="247137"/>
                  </a:cubicBezTo>
                  <a:cubicBezTo>
                    <a:pt x="171612" y="249332"/>
                    <a:pt x="166354" y="250382"/>
                    <a:pt x="161001" y="250668"/>
                  </a:cubicBezTo>
                  <a:lnTo>
                    <a:pt x="161001" y="296187"/>
                  </a:lnTo>
                  <a:cubicBezTo>
                    <a:pt x="161001" y="304490"/>
                    <a:pt x="154214" y="311265"/>
                    <a:pt x="145897" y="311265"/>
                  </a:cubicBezTo>
                  <a:cubicBezTo>
                    <a:pt x="137580" y="311265"/>
                    <a:pt x="130793" y="304490"/>
                    <a:pt x="130793" y="296187"/>
                  </a:cubicBezTo>
                  <a:lnTo>
                    <a:pt x="130793" y="243415"/>
                  </a:lnTo>
                  <a:lnTo>
                    <a:pt x="121520" y="239789"/>
                  </a:lnTo>
                  <a:cubicBezTo>
                    <a:pt x="115402" y="237403"/>
                    <a:pt x="110049" y="233682"/>
                    <a:pt x="105651" y="229196"/>
                  </a:cubicBezTo>
                  <a:cubicBezTo>
                    <a:pt x="101828" y="225284"/>
                    <a:pt x="98577" y="220703"/>
                    <a:pt x="96283" y="215455"/>
                  </a:cubicBezTo>
                  <a:cubicBezTo>
                    <a:pt x="91503" y="204289"/>
                    <a:pt x="91312" y="191884"/>
                    <a:pt x="95805" y="180528"/>
                  </a:cubicBezTo>
                  <a:lnTo>
                    <a:pt x="110622" y="143024"/>
                  </a:lnTo>
                  <a:cubicBezTo>
                    <a:pt x="119704" y="120121"/>
                    <a:pt x="146948" y="108288"/>
                    <a:pt x="169987" y="117354"/>
                  </a:cubicBezTo>
                  <a:lnTo>
                    <a:pt x="178495" y="120694"/>
                  </a:lnTo>
                  <a:lnTo>
                    <a:pt x="223520" y="81854"/>
                  </a:lnTo>
                  <a:lnTo>
                    <a:pt x="220079" y="70689"/>
                  </a:lnTo>
                  <a:cubicBezTo>
                    <a:pt x="216541" y="58951"/>
                    <a:pt x="217784" y="46641"/>
                    <a:pt x="223520" y="35857"/>
                  </a:cubicBezTo>
                  <a:cubicBezTo>
                    <a:pt x="229256" y="25074"/>
                    <a:pt x="238815" y="17249"/>
                    <a:pt x="250573" y="13718"/>
                  </a:cubicBezTo>
                  <a:close/>
                </a:path>
              </a:pathLst>
            </a:custGeom>
            <a:solidFill>
              <a:schemeClr val="bg2"/>
            </a:solidFill>
            <a:ln>
              <a:noFill/>
            </a:ln>
          </p:spPr>
        </p:sp>
      </p:grpSp>
      <p:sp>
        <p:nvSpPr>
          <p:cNvPr id="48" name="矩形 47"/>
          <p:cNvSpPr/>
          <p:nvPr/>
        </p:nvSpPr>
        <p:spPr>
          <a:xfrm>
            <a:off x="4796589" y="3992868"/>
            <a:ext cx="2711126" cy="1614170"/>
          </a:xfrm>
          <a:prstGeom prst="rect">
            <a:avLst/>
          </a:prstGeom>
        </p:spPr>
        <p:txBody>
          <a:bodyPr wrap="square">
            <a:spAutoFit/>
          </a:bodyPr>
          <a:lstStyle/>
          <a:p>
            <a:pPr algn="just" eaLnBrk="1" hangingPunct="1">
              <a:lnSpc>
                <a:spcPct val="110000"/>
              </a:lnSpc>
              <a:spcAft>
                <a:spcPts val="0"/>
              </a:spcAft>
            </a:pPr>
            <a:r>
              <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rPr>
              <a:t>调查涉嫌贪污贿赂、滥用职权、玩忽职守、权力寻租、利益输送、徇私弊以及浪费国家资财等职务违法和职务犯罪行为。</a:t>
            </a:r>
            <a:endPar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endParaRPr>
          </a:p>
        </p:txBody>
      </p:sp>
      <p:grpSp>
        <p:nvGrpSpPr>
          <p:cNvPr id="45" name="组合 44"/>
          <p:cNvGrpSpPr/>
          <p:nvPr/>
        </p:nvGrpSpPr>
        <p:grpSpPr>
          <a:xfrm>
            <a:off x="4693399" y="3385808"/>
            <a:ext cx="2917506" cy="478519"/>
            <a:chOff x="4693399" y="3385808"/>
            <a:chExt cx="2917506" cy="478519"/>
          </a:xfrm>
          <a:solidFill>
            <a:srgbClr val="C00000"/>
          </a:solidFill>
        </p:grpSpPr>
        <p:sp>
          <p:nvSpPr>
            <p:cNvPr id="49" name="矩形: 圆角 48"/>
            <p:cNvSpPr/>
            <p:nvPr/>
          </p:nvSpPr>
          <p:spPr bwMode="auto">
            <a:xfrm>
              <a:off x="4693399" y="3385808"/>
              <a:ext cx="2917506" cy="462441"/>
            </a:xfrm>
            <a:prstGeom prst="roundRect">
              <a:avLst>
                <a:gd name="adj" fmla="val 5171"/>
              </a:avLst>
            </a:prstGeom>
            <a:grpFill/>
            <a:ln w="12700" cap="flat">
              <a:solidFill>
                <a:schemeClr val="bg2"/>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solidFill>
                  <a:schemeClr val="bg1"/>
                </a:solidFill>
                <a:latin typeface="微软雅黑" panose="020B0503020204020204" charset="-122"/>
                <a:ea typeface="微软雅黑" panose="020B0503020204020204" charset="-122"/>
                <a:cs typeface="+mn-ea"/>
              </a:endParaRPr>
            </a:p>
          </p:txBody>
        </p:sp>
        <p:sp>
          <p:nvSpPr>
            <p:cNvPr id="50" name="矩形 49"/>
            <p:cNvSpPr/>
            <p:nvPr/>
          </p:nvSpPr>
          <p:spPr>
            <a:xfrm>
              <a:off x="5493087" y="3402662"/>
              <a:ext cx="1152128" cy="461665"/>
            </a:xfrm>
            <a:prstGeom prst="rect">
              <a:avLst/>
            </a:prstGeom>
            <a:grpFill/>
          </p:spPr>
          <p:txBody>
            <a:bodyPr wrap="square">
              <a:spAutoFit/>
            </a:bodyPr>
            <a:lstStyle/>
            <a:p>
              <a:pPr algn="ctr" eaLnBrk="1" hangingPunct="1">
                <a:spcAft>
                  <a:spcPts val="0"/>
                </a:spcAft>
              </a:pPr>
              <a:r>
                <a:rPr lang="zh-CN" altLang="en-US" sz="2400" kern="100">
                  <a:solidFill>
                    <a:schemeClr val="bg1"/>
                  </a:solidFill>
                  <a:latin typeface="微软雅黑" panose="020B0503020204020204" charset="-122"/>
                  <a:ea typeface="微软雅黑" panose="020B0503020204020204" charset="-122"/>
                  <a:cs typeface="Times New Roman" panose="02020603050405020304" pitchFamily="18" charset="0"/>
                </a:rPr>
                <a:t>调  查</a:t>
              </a:r>
              <a:endParaRPr lang="zh-CN" altLang="en-US" sz="2400"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
        <p:nvSpPr>
          <p:cNvPr id="52" name="矩形 51"/>
          <p:cNvSpPr/>
          <p:nvPr/>
        </p:nvSpPr>
        <p:spPr>
          <a:xfrm>
            <a:off x="8208530" y="3992868"/>
            <a:ext cx="2711126" cy="1309370"/>
          </a:xfrm>
          <a:prstGeom prst="rect">
            <a:avLst/>
          </a:prstGeom>
        </p:spPr>
        <p:txBody>
          <a:bodyPr wrap="square">
            <a:spAutoFit/>
          </a:bodyPr>
          <a:lstStyle/>
          <a:p>
            <a:pPr algn="just" eaLnBrk="1" hangingPunct="1">
              <a:lnSpc>
                <a:spcPct val="110000"/>
              </a:lnSpc>
              <a:spcAft>
                <a:spcPts val="0"/>
              </a:spcAft>
            </a:pPr>
            <a:r>
              <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rPr>
              <a:t>对上述调查结果作出处置决定，对涉嫌职务犯罪的，移送检察机关依法提起公诉。</a:t>
            </a:r>
            <a:endParaRPr lang="zh-CN" altLang="en-US" kern="100">
              <a:solidFill>
                <a:schemeClr val="tx1">
                  <a:lumMod val="65000"/>
                  <a:lumOff val="35000"/>
                </a:schemeClr>
              </a:solidFill>
              <a:latin typeface="微软雅黑" panose="020B0503020204020204" charset="-122"/>
              <a:ea typeface="微软雅黑" panose="020B0503020204020204" charset="-122"/>
              <a:cs typeface="Times New Roman" panose="02020603050405020304" pitchFamily="18" charset="0"/>
            </a:endParaRPr>
          </a:p>
        </p:txBody>
      </p:sp>
      <p:grpSp>
        <p:nvGrpSpPr>
          <p:cNvPr id="55" name="组合 54"/>
          <p:cNvGrpSpPr/>
          <p:nvPr/>
        </p:nvGrpSpPr>
        <p:grpSpPr>
          <a:xfrm>
            <a:off x="8105340" y="3385808"/>
            <a:ext cx="2917506" cy="478519"/>
            <a:chOff x="8105340" y="3385808"/>
            <a:chExt cx="2917506" cy="478519"/>
          </a:xfrm>
          <a:solidFill>
            <a:srgbClr val="C00000"/>
          </a:solidFill>
        </p:grpSpPr>
        <p:sp>
          <p:nvSpPr>
            <p:cNvPr id="53" name="矩形: 圆角 52"/>
            <p:cNvSpPr/>
            <p:nvPr/>
          </p:nvSpPr>
          <p:spPr bwMode="auto">
            <a:xfrm>
              <a:off x="8105340" y="3385808"/>
              <a:ext cx="2917506" cy="462441"/>
            </a:xfrm>
            <a:prstGeom prst="roundRect">
              <a:avLst>
                <a:gd name="adj" fmla="val 5171"/>
              </a:avLst>
            </a:prstGeom>
            <a:grpFill/>
            <a:ln w="12700" cap="flat">
              <a:solidFill>
                <a:schemeClr val="bg2"/>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solidFill>
                  <a:schemeClr val="bg1"/>
                </a:solidFill>
                <a:latin typeface="微软雅黑" panose="020B0503020204020204" charset="-122"/>
                <a:ea typeface="微软雅黑" panose="020B0503020204020204" charset="-122"/>
                <a:cs typeface="+mn-ea"/>
              </a:endParaRPr>
            </a:p>
          </p:txBody>
        </p:sp>
        <p:sp>
          <p:nvSpPr>
            <p:cNvPr id="54" name="矩形 53"/>
            <p:cNvSpPr/>
            <p:nvPr/>
          </p:nvSpPr>
          <p:spPr>
            <a:xfrm>
              <a:off x="8905028" y="3402662"/>
              <a:ext cx="1152128" cy="461665"/>
            </a:xfrm>
            <a:prstGeom prst="rect">
              <a:avLst/>
            </a:prstGeom>
            <a:grpFill/>
          </p:spPr>
          <p:txBody>
            <a:bodyPr wrap="square">
              <a:spAutoFit/>
            </a:bodyPr>
            <a:lstStyle/>
            <a:p>
              <a:pPr algn="ctr" eaLnBrk="1" hangingPunct="1">
                <a:spcAft>
                  <a:spcPts val="0"/>
                </a:spcAft>
              </a:pPr>
              <a:r>
                <a:rPr lang="zh-CN" altLang="en-US" sz="2400" kern="100">
                  <a:solidFill>
                    <a:schemeClr val="bg1"/>
                  </a:solidFill>
                  <a:latin typeface="微软雅黑" panose="020B0503020204020204" charset="-122"/>
                  <a:ea typeface="微软雅黑" panose="020B0503020204020204" charset="-122"/>
                  <a:cs typeface="Times New Roman" panose="02020603050405020304" pitchFamily="18" charset="0"/>
                </a:rPr>
                <a:t>处  置</a:t>
              </a:r>
              <a:endParaRPr lang="zh-CN" altLang="en-US" sz="2400"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bldLst>
      <p:bldP spid="3" grpId="0"/>
      <p:bldP spid="48"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cstate="email"/>
          <a:stretch>
            <a:fillRect/>
          </a:stretch>
        </p:blipFill>
        <p:spPr>
          <a:xfrm>
            <a:off x="478155" y="204470"/>
            <a:ext cx="929005" cy="948055"/>
          </a:xfrm>
          <a:prstGeom prst="rect">
            <a:avLst/>
          </a:prstGeom>
        </p:spPr>
      </p:pic>
      <p:sp>
        <p:nvSpPr>
          <p:cNvPr id="13" name="TextBox 50"/>
          <p:cNvSpPr txBox="1"/>
          <p:nvPr/>
        </p:nvSpPr>
        <p:spPr>
          <a:xfrm>
            <a:off x="1751965" y="568960"/>
            <a:ext cx="6057900" cy="583565"/>
          </a:xfrm>
          <a:prstGeom prst="rect">
            <a:avLst/>
          </a:prstGeom>
          <a:noFill/>
        </p:spPr>
        <p:txBody>
          <a:bodyPr wrap="square" rtlCol="0">
            <a:spAutoFit/>
          </a:bodyPr>
          <a:lstStyle/>
          <a:p>
            <a:r>
              <a:rPr lang="en-US" altLang="zh-CN" sz="3200" dirty="0" smtClean="0">
                <a:solidFill>
                  <a:srgbClr val="C00000"/>
                </a:solidFill>
                <a:latin typeface="微软雅黑" panose="020B0503020204020204" charset="-122"/>
                <a:ea typeface="微软雅黑" panose="020B0503020204020204" charset="-122"/>
                <a:sym typeface="+mn-ea"/>
              </a:rPr>
              <a:t>《</a:t>
            </a:r>
            <a:r>
              <a:rPr lang="zh-CN" altLang="en-US" sz="3200" dirty="0">
                <a:solidFill>
                  <a:srgbClr val="C00000"/>
                </a:solidFill>
                <a:latin typeface="微软雅黑" panose="020B0503020204020204" charset="-122"/>
                <a:ea typeface="微软雅黑" panose="020B0503020204020204" charset="-122"/>
                <a:sym typeface="+mn-ea"/>
              </a:rPr>
              <a:t>监察法</a:t>
            </a:r>
            <a:r>
              <a:rPr lang="en-US" altLang="zh-CN" sz="3200" dirty="0" smtClean="0">
                <a:solidFill>
                  <a:srgbClr val="C00000"/>
                </a:solidFill>
                <a:latin typeface="微软雅黑" panose="020B0503020204020204" charset="-122"/>
                <a:ea typeface="微软雅黑" panose="020B0503020204020204" charset="-122"/>
                <a:sym typeface="+mn-ea"/>
              </a:rPr>
              <a:t>》</a:t>
            </a:r>
            <a:r>
              <a:rPr lang="zh-CN" altLang="en-US" sz="3200" dirty="0" smtClean="0">
                <a:solidFill>
                  <a:srgbClr val="C00000"/>
                </a:solidFill>
                <a:latin typeface="微软雅黑" panose="020B0503020204020204" charset="-122"/>
                <a:ea typeface="微软雅黑" panose="020B0503020204020204" charset="-122"/>
                <a:sym typeface="+mn-ea"/>
              </a:rPr>
              <a:t>的主要内容：</a:t>
            </a:r>
            <a:endParaRPr lang="zh-CN" altLang="en-US" sz="3200" dirty="0">
              <a:solidFill>
                <a:srgbClr val="C00000"/>
              </a:solidFill>
              <a:latin typeface="微软雅黑" panose="020B0503020204020204" charset="-122"/>
              <a:ea typeface="微软雅黑" panose="020B0503020204020204" charset="-122"/>
            </a:endParaRPr>
          </a:p>
        </p:txBody>
      </p:sp>
      <p:pic>
        <p:nvPicPr>
          <p:cNvPr id="41" name="图片 40"/>
          <p:cNvPicPr>
            <a:picLocks noChangeAspect="1"/>
          </p:cNvPicPr>
          <p:nvPr/>
        </p:nvPicPr>
        <p:blipFill>
          <a:blip r:embed="rId2" cstate="email"/>
          <a:stretch>
            <a:fillRect/>
          </a:stretch>
        </p:blipFill>
        <p:spPr>
          <a:xfrm>
            <a:off x="10212199" y="5702724"/>
            <a:ext cx="2062225" cy="1160955"/>
          </a:xfrm>
          <a:prstGeom prst="rect">
            <a:avLst/>
          </a:prstGeom>
        </p:spPr>
      </p:pic>
      <p:grpSp>
        <p:nvGrpSpPr>
          <p:cNvPr id="14" name="组合 13"/>
          <p:cNvGrpSpPr/>
          <p:nvPr/>
        </p:nvGrpSpPr>
        <p:grpSpPr>
          <a:xfrm>
            <a:off x="942657" y="1612086"/>
            <a:ext cx="4030751" cy="4978489"/>
            <a:chOff x="902727" y="1996646"/>
            <a:chExt cx="4030751" cy="4776946"/>
          </a:xfrm>
        </p:grpSpPr>
        <p:sp>
          <p:nvSpPr>
            <p:cNvPr id="15" name="矩形 14"/>
            <p:cNvSpPr/>
            <p:nvPr/>
          </p:nvSpPr>
          <p:spPr>
            <a:xfrm>
              <a:off x="930611" y="1996646"/>
              <a:ext cx="4002867" cy="4776946"/>
            </a:xfrm>
            <a:prstGeom prst="rect">
              <a:avLst/>
            </a:prstGeom>
            <a:solidFill>
              <a:srgbClr val="C41A1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latin typeface="微软雅黑" panose="020B0503020204020204" charset="-122"/>
                <a:ea typeface="微软雅黑" panose="020B0503020204020204" charset="-122"/>
              </a:endParaRPr>
            </a:p>
          </p:txBody>
        </p:sp>
        <p:sp>
          <p:nvSpPr>
            <p:cNvPr id="16" name="文本框 56"/>
            <p:cNvSpPr txBox="1"/>
            <p:nvPr/>
          </p:nvSpPr>
          <p:spPr>
            <a:xfrm>
              <a:off x="1451115" y="2104528"/>
              <a:ext cx="1005403" cy="324848"/>
            </a:xfrm>
            <a:prstGeom prst="rect">
              <a:avLst/>
            </a:prstGeom>
            <a:noFill/>
          </p:spPr>
          <p:txBody>
            <a:bodyPr wrap="none" rtlCol="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第一章：</a:t>
              </a:r>
              <a:endParaRPr lang="zh-CN" altLang="en-US" sz="1600" b="1" dirty="0">
                <a:solidFill>
                  <a:schemeClr val="bg1"/>
                </a:solidFill>
                <a:latin typeface="微软雅黑" panose="020B0503020204020204" charset="-122"/>
                <a:ea typeface="微软雅黑" panose="020B0503020204020204" charset="-122"/>
              </a:endParaRPr>
            </a:p>
          </p:txBody>
        </p:sp>
        <p:sp>
          <p:nvSpPr>
            <p:cNvPr id="17" name="文本框 57"/>
            <p:cNvSpPr txBox="1"/>
            <p:nvPr/>
          </p:nvSpPr>
          <p:spPr>
            <a:xfrm>
              <a:off x="1451115" y="2625372"/>
              <a:ext cx="1005403" cy="324848"/>
            </a:xfrm>
            <a:prstGeom prst="rect">
              <a:avLst/>
            </a:prstGeom>
            <a:noFill/>
          </p:spPr>
          <p:txBody>
            <a:bodyPr wrap="none" rtlCol="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第二章：</a:t>
              </a:r>
              <a:endParaRPr lang="zh-CN" altLang="en-US" sz="1600" b="1" dirty="0">
                <a:solidFill>
                  <a:schemeClr val="bg1"/>
                </a:solidFill>
                <a:latin typeface="微软雅黑" panose="020B0503020204020204" charset="-122"/>
                <a:ea typeface="微软雅黑" panose="020B0503020204020204" charset="-122"/>
              </a:endParaRPr>
            </a:p>
          </p:txBody>
        </p:sp>
        <p:sp>
          <p:nvSpPr>
            <p:cNvPr id="18" name="文本框 58"/>
            <p:cNvSpPr txBox="1"/>
            <p:nvPr/>
          </p:nvSpPr>
          <p:spPr>
            <a:xfrm>
              <a:off x="1451115" y="3146216"/>
              <a:ext cx="1005403" cy="324848"/>
            </a:xfrm>
            <a:prstGeom prst="rect">
              <a:avLst/>
            </a:prstGeom>
            <a:noFill/>
          </p:spPr>
          <p:txBody>
            <a:bodyPr wrap="none" rtlCol="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第三章：</a:t>
              </a:r>
              <a:endParaRPr lang="zh-CN" altLang="en-US" sz="1600" b="1" dirty="0">
                <a:solidFill>
                  <a:schemeClr val="bg1"/>
                </a:solidFill>
                <a:latin typeface="微软雅黑" panose="020B0503020204020204" charset="-122"/>
                <a:ea typeface="微软雅黑" panose="020B0503020204020204" charset="-122"/>
              </a:endParaRPr>
            </a:p>
          </p:txBody>
        </p:sp>
        <p:sp>
          <p:nvSpPr>
            <p:cNvPr id="19" name="文本框 59"/>
            <p:cNvSpPr txBox="1"/>
            <p:nvPr/>
          </p:nvSpPr>
          <p:spPr>
            <a:xfrm>
              <a:off x="1451115" y="3667060"/>
              <a:ext cx="1005403" cy="324848"/>
            </a:xfrm>
            <a:prstGeom prst="rect">
              <a:avLst/>
            </a:prstGeom>
            <a:noFill/>
          </p:spPr>
          <p:txBody>
            <a:bodyPr wrap="none" rtlCol="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第四章：</a:t>
              </a:r>
              <a:endParaRPr lang="zh-CN" altLang="en-US" sz="1600" b="1" dirty="0">
                <a:solidFill>
                  <a:schemeClr val="bg1"/>
                </a:solidFill>
                <a:latin typeface="微软雅黑" panose="020B0503020204020204" charset="-122"/>
                <a:ea typeface="微软雅黑" panose="020B0503020204020204" charset="-122"/>
              </a:endParaRPr>
            </a:p>
          </p:txBody>
        </p:sp>
        <p:sp>
          <p:nvSpPr>
            <p:cNvPr id="20" name="文本框 60"/>
            <p:cNvSpPr txBox="1"/>
            <p:nvPr/>
          </p:nvSpPr>
          <p:spPr>
            <a:xfrm>
              <a:off x="1451115" y="4187904"/>
              <a:ext cx="1005403" cy="324848"/>
            </a:xfrm>
            <a:prstGeom prst="rect">
              <a:avLst/>
            </a:prstGeom>
            <a:noFill/>
          </p:spPr>
          <p:txBody>
            <a:bodyPr wrap="none" rtlCol="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第五章：</a:t>
              </a:r>
              <a:endParaRPr lang="zh-CN" altLang="en-US" sz="1600" b="1" dirty="0">
                <a:solidFill>
                  <a:schemeClr val="bg1"/>
                </a:solidFill>
                <a:latin typeface="微软雅黑" panose="020B0503020204020204" charset="-122"/>
                <a:ea typeface="微软雅黑" panose="020B0503020204020204" charset="-122"/>
              </a:endParaRPr>
            </a:p>
          </p:txBody>
        </p:sp>
        <p:sp>
          <p:nvSpPr>
            <p:cNvPr id="21" name="文本框 61"/>
            <p:cNvSpPr txBox="1"/>
            <p:nvPr/>
          </p:nvSpPr>
          <p:spPr>
            <a:xfrm>
              <a:off x="1451115" y="4708748"/>
              <a:ext cx="1005403" cy="324848"/>
            </a:xfrm>
            <a:prstGeom prst="rect">
              <a:avLst/>
            </a:prstGeom>
            <a:noFill/>
          </p:spPr>
          <p:txBody>
            <a:bodyPr wrap="none" rtlCol="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第六章：</a:t>
              </a:r>
              <a:endParaRPr lang="zh-CN" altLang="en-US" sz="1600" b="1" dirty="0">
                <a:solidFill>
                  <a:schemeClr val="bg1"/>
                </a:solidFill>
                <a:latin typeface="微软雅黑" panose="020B0503020204020204" charset="-122"/>
                <a:ea typeface="微软雅黑" panose="020B0503020204020204" charset="-122"/>
              </a:endParaRPr>
            </a:p>
          </p:txBody>
        </p:sp>
        <p:sp>
          <p:nvSpPr>
            <p:cNvPr id="22" name="文本框 62"/>
            <p:cNvSpPr txBox="1"/>
            <p:nvPr/>
          </p:nvSpPr>
          <p:spPr>
            <a:xfrm>
              <a:off x="1451115" y="5229592"/>
              <a:ext cx="1005403" cy="324848"/>
            </a:xfrm>
            <a:prstGeom prst="rect">
              <a:avLst/>
            </a:prstGeom>
            <a:noFill/>
          </p:spPr>
          <p:txBody>
            <a:bodyPr wrap="none" rtlCol="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第七章：</a:t>
              </a:r>
              <a:endParaRPr lang="zh-CN" altLang="en-US" sz="1600" b="1" dirty="0">
                <a:solidFill>
                  <a:schemeClr val="bg1"/>
                </a:solidFill>
                <a:latin typeface="微软雅黑" panose="020B0503020204020204" charset="-122"/>
                <a:ea typeface="微软雅黑" panose="020B0503020204020204" charset="-122"/>
              </a:endParaRPr>
            </a:p>
          </p:txBody>
        </p:sp>
        <p:sp>
          <p:nvSpPr>
            <p:cNvPr id="23" name="文本框 63"/>
            <p:cNvSpPr txBox="1"/>
            <p:nvPr/>
          </p:nvSpPr>
          <p:spPr>
            <a:xfrm>
              <a:off x="1451115" y="5750436"/>
              <a:ext cx="1005403" cy="324848"/>
            </a:xfrm>
            <a:prstGeom prst="rect">
              <a:avLst/>
            </a:prstGeom>
            <a:noFill/>
          </p:spPr>
          <p:txBody>
            <a:bodyPr wrap="none" rtlCol="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第八章：</a:t>
              </a:r>
              <a:endParaRPr lang="zh-CN" altLang="en-US" sz="1600" b="1" dirty="0">
                <a:solidFill>
                  <a:schemeClr val="bg1"/>
                </a:solidFill>
                <a:latin typeface="微软雅黑" panose="020B0503020204020204" charset="-122"/>
                <a:ea typeface="微软雅黑" panose="020B0503020204020204" charset="-122"/>
              </a:endParaRPr>
            </a:p>
          </p:txBody>
        </p:sp>
        <p:sp>
          <p:nvSpPr>
            <p:cNvPr id="24" name="文本框 64"/>
            <p:cNvSpPr txBox="1"/>
            <p:nvPr/>
          </p:nvSpPr>
          <p:spPr>
            <a:xfrm>
              <a:off x="1451115" y="6271277"/>
              <a:ext cx="1005403" cy="324848"/>
            </a:xfrm>
            <a:prstGeom prst="rect">
              <a:avLst/>
            </a:prstGeom>
            <a:noFill/>
          </p:spPr>
          <p:txBody>
            <a:bodyPr wrap="none" rtlCol="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1600" b="1" dirty="0">
                  <a:solidFill>
                    <a:schemeClr val="bg1"/>
                  </a:solidFill>
                  <a:latin typeface="微软雅黑" panose="020B0503020204020204" charset="-122"/>
                  <a:ea typeface="微软雅黑" panose="020B0503020204020204" charset="-122"/>
                </a:rPr>
                <a:t>第九章：</a:t>
              </a:r>
              <a:endParaRPr lang="zh-CN" altLang="en-US" sz="1600" b="1" dirty="0">
                <a:solidFill>
                  <a:schemeClr val="bg1"/>
                </a:solidFill>
                <a:latin typeface="微软雅黑" panose="020B0503020204020204" charset="-122"/>
                <a:ea typeface="微软雅黑" panose="020B0503020204020204" charset="-122"/>
              </a:endParaRPr>
            </a:p>
          </p:txBody>
        </p:sp>
        <p:cxnSp>
          <p:nvCxnSpPr>
            <p:cNvPr id="25" name="直接连接符 24"/>
            <p:cNvCxnSpPr/>
            <p:nvPr/>
          </p:nvCxnSpPr>
          <p:spPr>
            <a:xfrm>
              <a:off x="1582538" y="2443082"/>
              <a:ext cx="3191914"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582538" y="2962638"/>
              <a:ext cx="3191914"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582538" y="3482194"/>
              <a:ext cx="3191914"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582538" y="4001750"/>
              <a:ext cx="3191914"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582538" y="4521306"/>
              <a:ext cx="3191914"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582538" y="5040862"/>
              <a:ext cx="3191914"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582538" y="5560418"/>
              <a:ext cx="3191914"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582538" y="6079974"/>
              <a:ext cx="3191914"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582538" y="6599530"/>
              <a:ext cx="3191914"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2426572" y="2044354"/>
              <a:ext cx="697627" cy="383912"/>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总则</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5" name="矩形 34"/>
            <p:cNvSpPr/>
            <p:nvPr/>
          </p:nvSpPr>
          <p:spPr>
            <a:xfrm>
              <a:off x="2426572" y="2567033"/>
              <a:ext cx="2236510" cy="383912"/>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2000" b="1" dirty="0">
                  <a:solidFill>
                    <a:schemeClr val="bg1"/>
                  </a:solidFill>
                  <a:latin typeface="微软雅黑" panose="020B0503020204020204" charset="-122"/>
                  <a:ea typeface="微软雅黑" panose="020B0503020204020204" charset="-122"/>
                </a:rPr>
                <a:t>监察机关及其职责</a:t>
              </a:r>
              <a:endParaRPr lang="en-US" altLang="zh-CN" sz="2000" b="1" dirty="0">
                <a:solidFill>
                  <a:schemeClr val="bg1"/>
                </a:solidFill>
                <a:latin typeface="微软雅黑" panose="020B0503020204020204" charset="-122"/>
                <a:ea typeface="微软雅黑" panose="020B0503020204020204" charset="-122"/>
              </a:endParaRPr>
            </a:p>
          </p:txBody>
        </p:sp>
        <p:sp>
          <p:nvSpPr>
            <p:cNvPr id="36" name="矩形 35"/>
            <p:cNvSpPr/>
            <p:nvPr/>
          </p:nvSpPr>
          <p:spPr>
            <a:xfrm>
              <a:off x="2426572" y="3064214"/>
              <a:ext cx="1980029" cy="383912"/>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2000" b="1" dirty="0">
                  <a:solidFill>
                    <a:schemeClr val="bg1"/>
                  </a:solidFill>
                  <a:latin typeface="微软雅黑" panose="020B0503020204020204" charset="-122"/>
                  <a:ea typeface="微软雅黑" panose="020B0503020204020204" charset="-122"/>
                </a:rPr>
                <a:t>监察范围和管辖</a:t>
              </a:r>
              <a:endParaRPr lang="en-US" altLang="zh-CN" sz="2000" b="1" dirty="0">
                <a:solidFill>
                  <a:schemeClr val="bg1"/>
                </a:solidFill>
                <a:latin typeface="微软雅黑" panose="020B0503020204020204" charset="-122"/>
                <a:ea typeface="微软雅黑" panose="020B0503020204020204" charset="-122"/>
              </a:endParaRPr>
            </a:p>
          </p:txBody>
        </p:sp>
        <p:sp>
          <p:nvSpPr>
            <p:cNvPr id="38" name="矩形 37"/>
            <p:cNvSpPr/>
            <p:nvPr/>
          </p:nvSpPr>
          <p:spPr>
            <a:xfrm>
              <a:off x="2426572" y="3589832"/>
              <a:ext cx="1210588" cy="383912"/>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2000" b="1" dirty="0">
                  <a:solidFill>
                    <a:schemeClr val="bg1"/>
                  </a:solidFill>
                  <a:latin typeface="微软雅黑" panose="020B0503020204020204" charset="-122"/>
                  <a:ea typeface="微软雅黑" panose="020B0503020204020204" charset="-122"/>
                </a:rPr>
                <a:t>监察权限</a:t>
              </a:r>
              <a:endParaRPr lang="en-US" altLang="zh-CN" sz="2000" b="1" dirty="0">
                <a:solidFill>
                  <a:schemeClr val="bg1"/>
                </a:solidFill>
                <a:latin typeface="微软雅黑" panose="020B0503020204020204" charset="-122"/>
                <a:ea typeface="微软雅黑" panose="020B0503020204020204" charset="-122"/>
              </a:endParaRPr>
            </a:p>
          </p:txBody>
        </p:sp>
        <p:sp>
          <p:nvSpPr>
            <p:cNvPr id="39" name="矩形 38"/>
            <p:cNvSpPr/>
            <p:nvPr/>
          </p:nvSpPr>
          <p:spPr>
            <a:xfrm>
              <a:off x="2426572" y="4091463"/>
              <a:ext cx="1210588" cy="383912"/>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2000" b="1" dirty="0">
                  <a:solidFill>
                    <a:schemeClr val="bg1"/>
                  </a:solidFill>
                  <a:latin typeface="微软雅黑" panose="020B0503020204020204" charset="-122"/>
                  <a:ea typeface="微软雅黑" panose="020B0503020204020204" charset="-122"/>
                </a:rPr>
                <a:t>监察程序</a:t>
              </a:r>
              <a:endParaRPr lang="en-US" altLang="zh-CN" sz="2000" b="1" dirty="0">
                <a:solidFill>
                  <a:schemeClr val="bg1"/>
                </a:solidFill>
                <a:latin typeface="微软雅黑" panose="020B0503020204020204" charset="-122"/>
                <a:ea typeface="微软雅黑" panose="020B0503020204020204" charset="-122"/>
              </a:endParaRPr>
            </a:p>
          </p:txBody>
        </p:sp>
        <p:sp>
          <p:nvSpPr>
            <p:cNvPr id="40" name="矩形 39"/>
            <p:cNvSpPr/>
            <p:nvPr/>
          </p:nvSpPr>
          <p:spPr>
            <a:xfrm>
              <a:off x="2426572" y="4633185"/>
              <a:ext cx="1980029" cy="383912"/>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2000" b="1" dirty="0">
                  <a:solidFill>
                    <a:schemeClr val="bg1"/>
                  </a:solidFill>
                  <a:latin typeface="微软雅黑" panose="020B0503020204020204" charset="-122"/>
                  <a:ea typeface="微软雅黑" panose="020B0503020204020204" charset="-122"/>
                </a:rPr>
                <a:t>反腐败国际合作</a:t>
              </a:r>
              <a:endParaRPr lang="en-US" altLang="zh-CN" sz="2000" b="1" dirty="0">
                <a:solidFill>
                  <a:schemeClr val="bg1"/>
                </a:solidFill>
                <a:latin typeface="微软雅黑" panose="020B0503020204020204" charset="-122"/>
                <a:ea typeface="微软雅黑" panose="020B0503020204020204" charset="-122"/>
              </a:endParaRPr>
            </a:p>
          </p:txBody>
        </p:sp>
        <p:sp>
          <p:nvSpPr>
            <p:cNvPr id="42" name="矩形 41"/>
            <p:cNvSpPr/>
            <p:nvPr/>
          </p:nvSpPr>
          <p:spPr>
            <a:xfrm>
              <a:off x="2426572" y="5171091"/>
              <a:ext cx="2506906" cy="295317"/>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1400" b="1" dirty="0">
                  <a:solidFill>
                    <a:schemeClr val="bg1"/>
                  </a:solidFill>
                  <a:latin typeface="微软雅黑" panose="020B0503020204020204" charset="-122"/>
                  <a:ea typeface="微软雅黑" panose="020B0503020204020204" charset="-122"/>
                </a:rPr>
                <a:t>对监察机关和监察人员的监督</a:t>
              </a:r>
              <a:endParaRPr lang="en-US" altLang="zh-CN" sz="1400" b="1" dirty="0">
                <a:solidFill>
                  <a:schemeClr val="bg1"/>
                </a:solidFill>
                <a:latin typeface="微软雅黑" panose="020B0503020204020204" charset="-122"/>
                <a:ea typeface="微软雅黑" panose="020B0503020204020204" charset="-122"/>
              </a:endParaRPr>
            </a:p>
          </p:txBody>
        </p:sp>
        <p:sp>
          <p:nvSpPr>
            <p:cNvPr id="43" name="矩形 42"/>
            <p:cNvSpPr/>
            <p:nvPr/>
          </p:nvSpPr>
          <p:spPr>
            <a:xfrm>
              <a:off x="2426572" y="5637071"/>
              <a:ext cx="1210588" cy="383912"/>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2000" b="1" dirty="0">
                  <a:solidFill>
                    <a:schemeClr val="bg1"/>
                  </a:solidFill>
                  <a:latin typeface="微软雅黑" panose="020B0503020204020204" charset="-122"/>
                  <a:ea typeface="微软雅黑" panose="020B0503020204020204" charset="-122"/>
                </a:rPr>
                <a:t>法律责任</a:t>
              </a:r>
              <a:endParaRPr lang="en-US" altLang="zh-CN" sz="2000" b="1" dirty="0">
                <a:solidFill>
                  <a:schemeClr val="bg1"/>
                </a:solidFill>
                <a:latin typeface="微软雅黑" panose="020B0503020204020204" charset="-122"/>
                <a:ea typeface="微软雅黑" panose="020B0503020204020204" charset="-122"/>
              </a:endParaRPr>
            </a:p>
          </p:txBody>
        </p:sp>
        <p:sp>
          <p:nvSpPr>
            <p:cNvPr id="44" name="矩形 43"/>
            <p:cNvSpPr/>
            <p:nvPr/>
          </p:nvSpPr>
          <p:spPr>
            <a:xfrm>
              <a:off x="2426572" y="6186314"/>
              <a:ext cx="1748294" cy="383912"/>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2000" b="1" dirty="0">
                  <a:solidFill>
                    <a:schemeClr val="bg1"/>
                  </a:solidFill>
                  <a:latin typeface="微软雅黑" panose="020B0503020204020204" charset="-122"/>
                  <a:ea typeface="微软雅黑" panose="020B0503020204020204" charset="-122"/>
                </a:rPr>
                <a:t>附   则</a:t>
              </a:r>
              <a:endParaRPr lang="en-US" altLang="zh-CN" sz="2000" b="1" dirty="0">
                <a:solidFill>
                  <a:schemeClr val="bg1"/>
                </a:solidFill>
                <a:latin typeface="微软雅黑" panose="020B0503020204020204" charset="-122"/>
                <a:ea typeface="微软雅黑" panose="020B0503020204020204" charset="-122"/>
              </a:endParaRPr>
            </a:p>
          </p:txBody>
        </p:sp>
        <p:sp>
          <p:nvSpPr>
            <p:cNvPr id="45" name="矩形 44"/>
            <p:cNvSpPr/>
            <p:nvPr/>
          </p:nvSpPr>
          <p:spPr>
            <a:xfrm>
              <a:off x="902727" y="2104528"/>
              <a:ext cx="553998" cy="2132742"/>
            </a:xfrm>
            <a:prstGeom prst="rect">
              <a:avLst/>
            </a:prstGeom>
          </p:spPr>
          <p:txBody>
            <a:bodyPr vert="eaVert"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ctr"/>
              <a:r>
                <a:rPr lang="zh-CN" altLang="en-US" b="1" dirty="0">
                  <a:solidFill>
                    <a:schemeClr val="bg1"/>
                  </a:solidFill>
                  <a:latin typeface="微软雅黑" panose="020B0503020204020204" charset="-122"/>
                  <a:ea typeface="微软雅黑" panose="020B0503020204020204" charset="-122"/>
                </a:rPr>
                <a:t>共 </a:t>
              </a:r>
              <a:r>
                <a:rPr lang="en-US" altLang="zh-CN" b="1" dirty="0">
                  <a:solidFill>
                    <a:schemeClr val="bg1"/>
                  </a:solidFill>
                  <a:latin typeface="微软雅黑" panose="020B0503020204020204" charset="-122"/>
                  <a:ea typeface="微软雅黑" panose="020B0503020204020204" charset="-122"/>
                </a:rPr>
                <a:t>9 </a:t>
              </a:r>
              <a:r>
                <a:rPr lang="zh-CN" altLang="en-US" b="1" dirty="0">
                  <a:solidFill>
                    <a:schemeClr val="bg1"/>
                  </a:solidFill>
                  <a:latin typeface="微软雅黑" panose="020B0503020204020204" charset="-122"/>
                  <a:ea typeface="微软雅黑" panose="020B0503020204020204" charset="-122"/>
                </a:rPr>
                <a:t>章    </a:t>
              </a:r>
              <a:r>
                <a:rPr lang="en-US" altLang="zh-CN" b="1" dirty="0" smtClean="0">
                  <a:solidFill>
                    <a:schemeClr val="bg1"/>
                  </a:solidFill>
                  <a:latin typeface="微软雅黑" panose="020B0503020204020204" charset="-122"/>
                  <a:ea typeface="微软雅黑" panose="020B0503020204020204" charset="-122"/>
                </a:rPr>
                <a:t>69 </a:t>
              </a:r>
              <a:r>
                <a:rPr lang="zh-CN" altLang="en-US" b="1" dirty="0">
                  <a:solidFill>
                    <a:schemeClr val="bg1"/>
                  </a:solidFill>
                  <a:latin typeface="微软雅黑" panose="020B0503020204020204" charset="-122"/>
                  <a:ea typeface="微软雅黑" panose="020B0503020204020204" charset="-122"/>
                </a:rPr>
                <a:t>条</a:t>
              </a:r>
              <a:endParaRPr lang="zh-CN" altLang="en-US" b="1" dirty="0">
                <a:solidFill>
                  <a:schemeClr val="bg1"/>
                </a:solidFill>
                <a:latin typeface="微软雅黑" panose="020B0503020204020204" charset="-122"/>
                <a:ea typeface="微软雅黑" panose="020B0503020204020204" charset="-122"/>
              </a:endParaRPr>
            </a:p>
          </p:txBody>
        </p:sp>
      </p:grpSp>
      <p:sp>
        <p:nvSpPr>
          <p:cNvPr id="46" name="箭头: 右 84"/>
          <p:cNvSpPr/>
          <p:nvPr/>
        </p:nvSpPr>
        <p:spPr>
          <a:xfrm>
            <a:off x="5593578" y="3334303"/>
            <a:ext cx="1004843" cy="138024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latin typeface="微软雅黑" panose="020B0503020204020204" charset="-122"/>
              <a:ea typeface="微软雅黑" panose="020B0503020204020204" charset="-122"/>
            </a:endParaRPr>
          </a:p>
        </p:txBody>
      </p:sp>
      <p:grpSp>
        <p:nvGrpSpPr>
          <p:cNvPr id="47" name="组合 46"/>
          <p:cNvGrpSpPr/>
          <p:nvPr/>
        </p:nvGrpSpPr>
        <p:grpSpPr>
          <a:xfrm>
            <a:off x="7218591" y="1580525"/>
            <a:ext cx="3875115" cy="4978489"/>
            <a:chOff x="6981856" y="1795103"/>
            <a:chExt cx="3875115" cy="4978489"/>
          </a:xfrm>
        </p:grpSpPr>
        <p:sp>
          <p:nvSpPr>
            <p:cNvPr id="48" name="矩形 47"/>
            <p:cNvSpPr/>
            <p:nvPr/>
          </p:nvSpPr>
          <p:spPr>
            <a:xfrm>
              <a:off x="7005894" y="1795103"/>
              <a:ext cx="3737113" cy="711617"/>
            </a:xfrm>
            <a:prstGeom prst="rect">
              <a:avLst/>
            </a:prstGeom>
            <a:solidFill>
              <a:srgbClr val="C41A1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latin typeface="微软雅黑" panose="020B0503020204020204" charset="-122"/>
                <a:ea typeface="微软雅黑" panose="020B0503020204020204" charset="-122"/>
              </a:endParaRPr>
            </a:p>
          </p:txBody>
        </p:sp>
        <p:sp>
          <p:nvSpPr>
            <p:cNvPr id="49" name="矩形 48"/>
            <p:cNvSpPr/>
            <p:nvPr/>
          </p:nvSpPr>
          <p:spPr>
            <a:xfrm>
              <a:off x="7005894" y="4969093"/>
              <a:ext cx="3737113" cy="1804499"/>
            </a:xfrm>
            <a:prstGeom prst="rect">
              <a:avLst/>
            </a:prstGeom>
            <a:solidFill>
              <a:srgbClr val="C41A1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latin typeface="微软雅黑" panose="020B0503020204020204" charset="-122"/>
                <a:ea typeface="微软雅黑" panose="020B0503020204020204" charset="-122"/>
              </a:endParaRPr>
            </a:p>
          </p:txBody>
        </p:sp>
        <p:sp>
          <p:nvSpPr>
            <p:cNvPr id="50" name="矩形 49"/>
            <p:cNvSpPr/>
            <p:nvPr/>
          </p:nvSpPr>
          <p:spPr>
            <a:xfrm>
              <a:off x="7005894" y="2627206"/>
              <a:ext cx="3737113" cy="2234598"/>
            </a:xfrm>
            <a:prstGeom prst="rect">
              <a:avLst/>
            </a:prstGeom>
            <a:solidFill>
              <a:srgbClr val="C41A1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latin typeface="微软雅黑" panose="020B0503020204020204" charset="-122"/>
                <a:ea typeface="微软雅黑" panose="020B0503020204020204" charset="-122"/>
              </a:endParaRPr>
            </a:p>
          </p:txBody>
        </p:sp>
        <p:sp>
          <p:nvSpPr>
            <p:cNvPr id="51" name="TextBox 10"/>
            <p:cNvSpPr txBox="1"/>
            <p:nvPr/>
          </p:nvSpPr>
          <p:spPr>
            <a:xfrm>
              <a:off x="7202145" y="2784368"/>
              <a:ext cx="3654826" cy="363241"/>
            </a:xfrm>
            <a:prstGeom prst="rect">
              <a:avLst/>
            </a:prstGeom>
            <a:noFill/>
          </p:spPr>
          <p:txBody>
            <a:bodyPr wrap="square" rtlCol="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marL="285750" indent="-285750">
                <a:lnSpc>
                  <a:spcPct val="120000"/>
                </a:lnSpc>
                <a:buFont typeface="Wingdings" panose="05000000000000000000" pitchFamily="2" charset="2"/>
                <a:buChar char="u"/>
              </a:pPr>
              <a:r>
                <a:rPr lang="zh-CN" altLang="en-US" sz="1465" dirty="0">
                  <a:solidFill>
                    <a:schemeClr val="bg1"/>
                  </a:solidFill>
                  <a:latin typeface="微软雅黑" panose="020B0503020204020204" charset="-122"/>
                  <a:ea typeface="微软雅黑" panose="020B0503020204020204" charset="-122"/>
                </a:rPr>
                <a:t>明确监察工作的指导思想和领导体制</a:t>
              </a:r>
              <a:endParaRPr lang="en-US" altLang="zh-CN" sz="1465" dirty="0">
                <a:solidFill>
                  <a:schemeClr val="bg1"/>
                </a:solidFill>
                <a:latin typeface="微软雅黑" panose="020B0503020204020204" charset="-122"/>
                <a:ea typeface="微软雅黑" panose="020B0503020204020204" charset="-122"/>
              </a:endParaRPr>
            </a:p>
          </p:txBody>
        </p:sp>
        <p:sp>
          <p:nvSpPr>
            <p:cNvPr id="52" name="矩形 51"/>
            <p:cNvSpPr/>
            <p:nvPr/>
          </p:nvSpPr>
          <p:spPr>
            <a:xfrm>
              <a:off x="7230567" y="6108288"/>
              <a:ext cx="3583687" cy="363241"/>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marL="285750" lvl="0" indent="-285750">
                <a:lnSpc>
                  <a:spcPct val="120000"/>
                </a:lnSpc>
                <a:buFont typeface="Wingdings" panose="05000000000000000000" pitchFamily="2" charset="2"/>
                <a:buChar char="u"/>
              </a:pPr>
              <a:r>
                <a:rPr lang="zh-CN" altLang="en-US" sz="1465" dirty="0">
                  <a:solidFill>
                    <a:schemeClr val="bg1"/>
                  </a:solidFill>
                  <a:latin typeface="微软雅黑" panose="020B0503020204020204" charset="-122"/>
                  <a:ea typeface="微软雅黑" panose="020B0503020204020204" charset="-122"/>
                </a:rPr>
                <a:t>加强对监察机关和监察人员的监督</a:t>
              </a:r>
              <a:endParaRPr lang="zh-CN" altLang="en-US" sz="1465" dirty="0">
                <a:solidFill>
                  <a:schemeClr val="bg1"/>
                </a:solidFill>
                <a:latin typeface="微软雅黑" panose="020B0503020204020204" charset="-122"/>
                <a:ea typeface="微软雅黑" panose="020B0503020204020204" charset="-122"/>
              </a:endParaRPr>
            </a:p>
          </p:txBody>
        </p:sp>
        <p:sp>
          <p:nvSpPr>
            <p:cNvPr id="53" name="矩形 52"/>
            <p:cNvSpPr/>
            <p:nvPr/>
          </p:nvSpPr>
          <p:spPr>
            <a:xfrm>
              <a:off x="7268053" y="5669216"/>
              <a:ext cx="3015383" cy="363241"/>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marL="285750" lvl="0" indent="-285750">
                <a:lnSpc>
                  <a:spcPct val="120000"/>
                </a:lnSpc>
                <a:buFont typeface="Wingdings" panose="05000000000000000000" pitchFamily="2" charset="2"/>
                <a:buChar char="u"/>
              </a:pPr>
              <a:r>
                <a:rPr lang="zh-CN" altLang="en-US" sz="1465" dirty="0">
                  <a:solidFill>
                    <a:schemeClr val="bg1"/>
                  </a:solidFill>
                  <a:latin typeface="微软雅黑" panose="020B0503020204020204" charset="-122"/>
                  <a:ea typeface="微软雅黑" panose="020B0503020204020204" charset="-122"/>
                </a:rPr>
                <a:t>严格规范监察程序</a:t>
              </a:r>
              <a:endParaRPr lang="en-US" altLang="zh-CN" sz="1465" dirty="0">
                <a:solidFill>
                  <a:schemeClr val="bg1"/>
                </a:solidFill>
                <a:latin typeface="微软雅黑" panose="020B0503020204020204" charset="-122"/>
                <a:ea typeface="微软雅黑" panose="020B0503020204020204" charset="-122"/>
              </a:endParaRPr>
            </a:p>
          </p:txBody>
        </p:sp>
        <p:sp>
          <p:nvSpPr>
            <p:cNvPr id="54" name="矩形 53"/>
            <p:cNvSpPr/>
            <p:nvPr/>
          </p:nvSpPr>
          <p:spPr>
            <a:xfrm>
              <a:off x="7273008" y="5230144"/>
              <a:ext cx="2940259" cy="363241"/>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marL="285750" lvl="0" indent="-285750">
                <a:lnSpc>
                  <a:spcPct val="120000"/>
                </a:lnSpc>
                <a:buFont typeface="Wingdings" panose="05000000000000000000" pitchFamily="2" charset="2"/>
                <a:buChar char="u"/>
              </a:pPr>
              <a:r>
                <a:rPr lang="zh-CN" altLang="en-US" sz="1465" dirty="0">
                  <a:solidFill>
                    <a:schemeClr val="bg1"/>
                  </a:solidFill>
                  <a:latin typeface="微软雅黑" panose="020B0503020204020204" charset="-122"/>
                  <a:ea typeface="微软雅黑" panose="020B0503020204020204" charset="-122"/>
                </a:rPr>
                <a:t>赋予监察机关必要的权限</a:t>
              </a:r>
              <a:endParaRPr lang="en-US" altLang="zh-CN" sz="1465" dirty="0">
                <a:solidFill>
                  <a:schemeClr val="bg1"/>
                </a:solidFill>
                <a:latin typeface="微软雅黑" panose="020B0503020204020204" charset="-122"/>
                <a:ea typeface="微软雅黑" panose="020B0503020204020204" charset="-122"/>
              </a:endParaRPr>
            </a:p>
          </p:txBody>
        </p:sp>
        <p:sp>
          <p:nvSpPr>
            <p:cNvPr id="55" name="矩形 54"/>
            <p:cNvSpPr/>
            <p:nvPr/>
          </p:nvSpPr>
          <p:spPr>
            <a:xfrm>
              <a:off x="7212162" y="4098592"/>
              <a:ext cx="3502961" cy="634148"/>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marL="285750" lvl="0" indent="-285750">
                <a:lnSpc>
                  <a:spcPct val="120000"/>
                </a:lnSpc>
                <a:buFont typeface="Wingdings" panose="05000000000000000000" pitchFamily="2" charset="2"/>
                <a:buChar char="u"/>
              </a:pPr>
              <a:r>
                <a:rPr lang="zh-CN" altLang="en-US" sz="1465" dirty="0">
                  <a:solidFill>
                    <a:schemeClr val="bg1"/>
                  </a:solidFill>
                  <a:latin typeface="微软雅黑" panose="020B0503020204020204" charset="-122"/>
                  <a:ea typeface="微软雅黑" panose="020B0503020204020204" charset="-122"/>
                </a:rPr>
                <a:t>实现对所有行使公权力的公职人员</a:t>
              </a:r>
              <a:endParaRPr lang="en-US" altLang="zh-CN" sz="1465" dirty="0">
                <a:solidFill>
                  <a:schemeClr val="bg1"/>
                </a:solidFill>
                <a:latin typeface="微软雅黑" panose="020B0503020204020204" charset="-122"/>
                <a:ea typeface="微软雅黑" panose="020B0503020204020204" charset="-122"/>
              </a:endParaRPr>
            </a:p>
            <a:p>
              <a:pPr marL="285750" lvl="0" indent="-285750">
                <a:lnSpc>
                  <a:spcPct val="120000"/>
                </a:lnSpc>
                <a:buFont typeface="Wingdings" panose="05000000000000000000" pitchFamily="2" charset="2"/>
                <a:buChar char="u"/>
              </a:pPr>
              <a:r>
                <a:rPr lang="zh-CN" altLang="en-US" sz="1465" dirty="0">
                  <a:solidFill>
                    <a:schemeClr val="bg1"/>
                  </a:solidFill>
                  <a:latin typeface="微软雅黑" panose="020B0503020204020204" charset="-122"/>
                  <a:ea typeface="微软雅黑" panose="020B0503020204020204" charset="-122"/>
                </a:rPr>
                <a:t>监察全覆盖</a:t>
              </a:r>
              <a:endParaRPr lang="en-US" altLang="zh-CN" sz="1465" dirty="0">
                <a:solidFill>
                  <a:schemeClr val="bg1"/>
                </a:solidFill>
                <a:latin typeface="微软雅黑" panose="020B0503020204020204" charset="-122"/>
                <a:ea typeface="微软雅黑" panose="020B0503020204020204" charset="-122"/>
              </a:endParaRPr>
            </a:p>
          </p:txBody>
        </p:sp>
        <p:sp>
          <p:nvSpPr>
            <p:cNvPr id="56" name="矩形 55"/>
            <p:cNvSpPr/>
            <p:nvPr/>
          </p:nvSpPr>
          <p:spPr>
            <a:xfrm>
              <a:off x="7202145" y="3659520"/>
              <a:ext cx="3654826" cy="363241"/>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marL="285750" lvl="0" indent="-285750">
                <a:lnSpc>
                  <a:spcPct val="120000"/>
                </a:lnSpc>
                <a:buFont typeface="Wingdings" panose="05000000000000000000" pitchFamily="2" charset="2"/>
                <a:buChar char="u"/>
              </a:pPr>
              <a:r>
                <a:rPr lang="zh-CN" altLang="en-US" sz="1465" dirty="0">
                  <a:solidFill>
                    <a:schemeClr val="bg1"/>
                  </a:solidFill>
                  <a:latin typeface="微软雅黑" panose="020B0503020204020204" charset="-122"/>
                  <a:ea typeface="微软雅黑" panose="020B0503020204020204" charset="-122"/>
                </a:rPr>
                <a:t>明确监察委员会的产生和职责</a:t>
              </a:r>
              <a:endParaRPr lang="en-US" altLang="zh-CN" sz="1465" dirty="0">
                <a:solidFill>
                  <a:schemeClr val="bg1"/>
                </a:solidFill>
                <a:latin typeface="微软雅黑" panose="020B0503020204020204" charset="-122"/>
                <a:ea typeface="微软雅黑" panose="020B0503020204020204" charset="-122"/>
              </a:endParaRPr>
            </a:p>
          </p:txBody>
        </p:sp>
        <p:sp>
          <p:nvSpPr>
            <p:cNvPr id="57" name="矩形 56"/>
            <p:cNvSpPr/>
            <p:nvPr/>
          </p:nvSpPr>
          <p:spPr>
            <a:xfrm>
              <a:off x="7202145" y="3220448"/>
              <a:ext cx="3654826" cy="363241"/>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marL="285750" lvl="0" indent="-285750">
                <a:lnSpc>
                  <a:spcPct val="120000"/>
                </a:lnSpc>
                <a:buFont typeface="Wingdings" panose="05000000000000000000" pitchFamily="2" charset="2"/>
                <a:buChar char="u"/>
              </a:pPr>
              <a:r>
                <a:rPr lang="zh-CN" altLang="en-US" sz="1465" dirty="0">
                  <a:solidFill>
                    <a:schemeClr val="bg1"/>
                  </a:solidFill>
                  <a:latin typeface="微软雅黑" panose="020B0503020204020204" charset="-122"/>
                  <a:ea typeface="微软雅黑" panose="020B0503020204020204" charset="-122"/>
                </a:rPr>
                <a:t>明确监察工作的原则和方针  </a:t>
              </a:r>
              <a:endParaRPr lang="en-US" altLang="zh-CN" sz="1465" dirty="0">
                <a:solidFill>
                  <a:schemeClr val="bg1"/>
                </a:solidFill>
                <a:latin typeface="微软雅黑" panose="020B0503020204020204" charset="-122"/>
                <a:ea typeface="微软雅黑" panose="020B0503020204020204" charset="-122"/>
              </a:endParaRPr>
            </a:p>
          </p:txBody>
        </p:sp>
        <p:sp>
          <p:nvSpPr>
            <p:cNvPr id="58" name="矩形 57"/>
            <p:cNvSpPr/>
            <p:nvPr/>
          </p:nvSpPr>
          <p:spPr>
            <a:xfrm>
              <a:off x="6981856" y="1925728"/>
              <a:ext cx="3326553" cy="461665"/>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ctr"/>
              <a:r>
                <a:rPr lang="zh-CN" altLang="en-US" sz="2400" b="1" dirty="0">
                  <a:solidFill>
                    <a:schemeClr val="bg1"/>
                  </a:solidFill>
                  <a:latin typeface="微软雅黑" panose="020B0503020204020204" charset="-122"/>
                  <a:ea typeface="微软雅黑" panose="020B0503020204020204" charset="-122"/>
                </a:rPr>
                <a:t>包括 </a:t>
              </a:r>
              <a:r>
                <a:rPr lang="en-US" altLang="zh-CN" sz="2400" b="1" dirty="0">
                  <a:solidFill>
                    <a:schemeClr val="bg1"/>
                  </a:solidFill>
                  <a:latin typeface="微软雅黑" panose="020B0503020204020204" charset="-122"/>
                  <a:ea typeface="微软雅黑" panose="020B0503020204020204" charset="-122"/>
                </a:rPr>
                <a:t>7 </a:t>
              </a:r>
              <a:r>
                <a:rPr lang="zh-CN" altLang="en-US" sz="2400" b="1" dirty="0">
                  <a:solidFill>
                    <a:schemeClr val="bg1"/>
                  </a:solidFill>
                  <a:latin typeface="微软雅黑" panose="020B0503020204020204" charset="-122"/>
                  <a:ea typeface="微软雅黑" panose="020B0503020204020204" charset="-122"/>
                </a:rPr>
                <a:t>个方面主要内容</a:t>
              </a:r>
              <a:endParaRPr lang="zh-CN" altLang="en-US" sz="2400" b="1" dirty="0">
                <a:solidFill>
                  <a:schemeClr val="bg1"/>
                </a:solidFill>
                <a:latin typeface="微软雅黑" panose="020B0503020204020204" charset="-122"/>
                <a:ea typeface="微软雅黑" panose="020B0503020204020204" charset="-122"/>
              </a:endParaRPr>
            </a:p>
          </p:txBody>
        </p:sp>
        <p:cxnSp>
          <p:nvCxnSpPr>
            <p:cNvPr id="59" name="直接连接符 58"/>
            <p:cNvCxnSpPr/>
            <p:nvPr/>
          </p:nvCxnSpPr>
          <p:spPr>
            <a:xfrm>
              <a:off x="7202145" y="3210200"/>
              <a:ext cx="3359999"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7202145" y="3649272"/>
              <a:ext cx="3359999"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7202145" y="4088344"/>
              <a:ext cx="3359999"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7225876" y="5219896"/>
              <a:ext cx="3359999"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7225876" y="5658968"/>
              <a:ext cx="3359999"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7225876" y="6098040"/>
              <a:ext cx="3359999"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7225876" y="6537105"/>
              <a:ext cx="3359999"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7202145" y="2774120"/>
              <a:ext cx="3359999"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cstate="email"/>
          <a:stretch>
            <a:fillRect/>
          </a:stretch>
        </p:blipFill>
        <p:spPr>
          <a:xfrm>
            <a:off x="478155" y="204470"/>
            <a:ext cx="929005" cy="948055"/>
          </a:xfrm>
          <a:prstGeom prst="rect">
            <a:avLst/>
          </a:prstGeom>
        </p:spPr>
      </p:pic>
      <p:sp>
        <p:nvSpPr>
          <p:cNvPr id="13" name="TextBox 50"/>
          <p:cNvSpPr txBox="1"/>
          <p:nvPr/>
        </p:nvSpPr>
        <p:spPr>
          <a:xfrm>
            <a:off x="1751965" y="568960"/>
            <a:ext cx="6057900" cy="583565"/>
          </a:xfrm>
          <a:prstGeom prst="rect">
            <a:avLst/>
          </a:prstGeom>
          <a:noFill/>
        </p:spPr>
        <p:txBody>
          <a:bodyPr wrap="square" rtlCol="0">
            <a:spAutoFit/>
          </a:bodyPr>
          <a:lstStyle/>
          <a:p>
            <a:pPr algn="l"/>
            <a:r>
              <a:rPr lang="zh-CN" altLang="en-US" sz="3200" dirty="0">
                <a:solidFill>
                  <a:srgbClr val="C00000"/>
                </a:solidFill>
                <a:latin typeface="微软雅黑" panose="020B0503020204020204" charset="-122"/>
                <a:ea typeface="微软雅黑" panose="020B0503020204020204" charset="-122"/>
                <a:sym typeface="+mn-ea"/>
              </a:rPr>
              <a:t>国家监察法</a:t>
            </a:r>
            <a:endParaRPr lang="zh-CN" altLang="en-US" sz="3200" dirty="0">
              <a:solidFill>
                <a:srgbClr val="C00000"/>
              </a:solidFill>
              <a:latin typeface="微软雅黑" panose="020B0503020204020204" charset="-122"/>
              <a:ea typeface="微软雅黑" panose="020B0503020204020204" charset="-122"/>
            </a:endParaRPr>
          </a:p>
        </p:txBody>
      </p:sp>
      <p:pic>
        <p:nvPicPr>
          <p:cNvPr id="41" name="图片 40"/>
          <p:cNvPicPr>
            <a:picLocks noChangeAspect="1"/>
          </p:cNvPicPr>
          <p:nvPr/>
        </p:nvPicPr>
        <p:blipFill>
          <a:blip r:embed="rId2" cstate="email"/>
          <a:stretch>
            <a:fillRect/>
          </a:stretch>
        </p:blipFill>
        <p:spPr>
          <a:xfrm>
            <a:off x="10212199" y="5702724"/>
            <a:ext cx="2062225" cy="1160955"/>
          </a:xfrm>
          <a:prstGeom prst="rect">
            <a:avLst/>
          </a:prstGeom>
        </p:spPr>
      </p:pic>
      <p:grpSp>
        <p:nvGrpSpPr>
          <p:cNvPr id="14" name="组合 13"/>
          <p:cNvGrpSpPr/>
          <p:nvPr/>
        </p:nvGrpSpPr>
        <p:grpSpPr>
          <a:xfrm>
            <a:off x="478155" y="1490090"/>
            <a:ext cx="8696739" cy="666786"/>
            <a:chOff x="0" y="1727929"/>
            <a:chExt cx="8696739" cy="666786"/>
          </a:xfrm>
        </p:grpSpPr>
        <p:sp>
          <p:nvSpPr>
            <p:cNvPr id="15" name="矩形 14"/>
            <p:cNvSpPr/>
            <p:nvPr/>
          </p:nvSpPr>
          <p:spPr>
            <a:xfrm>
              <a:off x="0" y="1727929"/>
              <a:ext cx="8525888" cy="6667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6" name="矩形 15"/>
            <p:cNvSpPr/>
            <p:nvPr/>
          </p:nvSpPr>
          <p:spPr>
            <a:xfrm>
              <a:off x="8607287" y="1727929"/>
              <a:ext cx="89452" cy="6667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7" name="矩形 16"/>
            <p:cNvSpPr/>
            <p:nvPr/>
          </p:nvSpPr>
          <p:spPr>
            <a:xfrm>
              <a:off x="145033" y="1782472"/>
              <a:ext cx="6083717" cy="535531"/>
            </a:xfrm>
            <a:prstGeom prst="rect">
              <a:avLst/>
            </a:prstGeom>
          </p:spPr>
          <p:txBody>
            <a:bodyPr wrap="non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明确监察工作的指导思想和领导体制</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18" name="矩形 17"/>
          <p:cNvSpPr/>
          <p:nvPr/>
        </p:nvSpPr>
        <p:spPr>
          <a:xfrm>
            <a:off x="478155" y="2602860"/>
            <a:ext cx="10016182" cy="424624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marL="342900" indent="-342900">
              <a:lnSpc>
                <a:spcPct val="250000"/>
              </a:lnSpc>
              <a:buFont typeface="Wingdings" panose="05000000000000000000" pitchFamily="2" charset="2"/>
              <a:buChar char="u"/>
            </a:pPr>
            <a:r>
              <a:rPr lang="zh-CN" altLang="en-US" sz="1800" dirty="0">
                <a:ln w="1905"/>
                <a:latin typeface="微软雅黑" panose="020B0503020204020204" charset="-122"/>
                <a:ea typeface="微软雅黑" panose="020B0503020204020204" charset="-122"/>
              </a:rPr>
              <a:t>坚持中国共产党对国家监察工作的领导，以马克思列宁主义、毛泽东思想、邓小平理论、“三个代表”重要思想、科学发展观、习近平新时代中国特色社会主义思想为指导，构建集中统一、权威高效的中国特色国家监察体制（</a:t>
            </a:r>
            <a:r>
              <a:rPr lang="zh-CN" altLang="en-US" sz="1800" b="1" dirty="0" smtClean="0">
                <a:ln w="1905"/>
                <a:solidFill>
                  <a:srgbClr val="C00000"/>
                </a:solidFill>
                <a:latin typeface="微软雅黑" panose="020B0503020204020204" charset="-122"/>
                <a:ea typeface="微软雅黑" panose="020B0503020204020204" charset="-122"/>
              </a:rPr>
              <a:t>第二</a:t>
            </a:r>
            <a:r>
              <a:rPr lang="zh-CN" altLang="en-US" sz="1800" b="1" dirty="0">
                <a:ln w="1905"/>
                <a:solidFill>
                  <a:srgbClr val="C00000"/>
                </a:solidFill>
                <a:latin typeface="微软雅黑" panose="020B0503020204020204" charset="-122"/>
                <a:ea typeface="微软雅黑" panose="020B0503020204020204" charset="-122"/>
              </a:rPr>
              <a:t>条</a:t>
            </a:r>
            <a:r>
              <a:rPr lang="zh-CN" altLang="en-US" sz="1800" dirty="0">
                <a:ln w="1905"/>
                <a:latin typeface="微软雅黑" panose="020B0503020204020204" charset="-122"/>
                <a:ea typeface="微软雅黑" panose="020B0503020204020204" charset="-122"/>
              </a:rPr>
              <a:t>）。</a:t>
            </a:r>
            <a:endParaRPr lang="zh-CN" altLang="en-US" sz="1800" dirty="0">
              <a:ln w="1905"/>
              <a:latin typeface="微软雅黑" panose="020B0503020204020204" charset="-122"/>
              <a:ea typeface="微软雅黑" panose="020B0503020204020204" charset="-122"/>
            </a:endParaRPr>
          </a:p>
          <a:p>
            <a:pPr marL="342900" indent="-342900">
              <a:lnSpc>
                <a:spcPct val="250000"/>
              </a:lnSpc>
              <a:buFont typeface="Wingdings" panose="05000000000000000000" pitchFamily="2" charset="2"/>
              <a:buChar char="u"/>
            </a:pPr>
            <a:r>
              <a:rPr lang="zh-CN" altLang="en-US" sz="1800" dirty="0">
                <a:ln w="1905"/>
                <a:latin typeface="微软雅黑" panose="020B0503020204020204" charset="-122"/>
                <a:ea typeface="微软雅黑" panose="020B0503020204020204" charset="-122"/>
                <a:sym typeface="+mn-ea"/>
              </a:rPr>
              <a:t>关于</a:t>
            </a:r>
            <a:r>
              <a:rPr lang="zh-CN" altLang="en-US" sz="1800" b="1" dirty="0">
                <a:ln w="1905"/>
                <a:solidFill>
                  <a:srgbClr val="C00000"/>
                </a:solidFill>
                <a:latin typeface="微软雅黑" panose="020B0503020204020204" charset="-122"/>
                <a:ea typeface="微软雅黑" panose="020B0503020204020204" charset="-122"/>
                <a:sym typeface="+mn-ea"/>
              </a:rPr>
              <a:t>监察工作的原则</a:t>
            </a:r>
            <a:r>
              <a:rPr lang="zh-CN" altLang="en-US" sz="1800" dirty="0" smtClean="0">
                <a:ln w="1905"/>
                <a:latin typeface="微软雅黑" panose="020B0503020204020204" charset="-122"/>
                <a:ea typeface="微软雅黑" panose="020B0503020204020204" charset="-122"/>
                <a:sym typeface="+mn-ea"/>
              </a:rPr>
              <a:t>。</a:t>
            </a:r>
            <a:r>
              <a:rPr lang="zh-CN" altLang="en-US" sz="1800" dirty="0">
                <a:ln w="1905"/>
                <a:latin typeface="微软雅黑" panose="020B0503020204020204" charset="-122"/>
                <a:ea typeface="微软雅黑" panose="020B0503020204020204" charset="-122"/>
                <a:sym typeface="+mn-ea"/>
              </a:rPr>
              <a:t>规定：监察委员会依照法律规定独立行使监察权，不受行政机关、社会团体和个人的干涉</a:t>
            </a:r>
            <a:r>
              <a:rPr lang="zh-CN" altLang="en-US" sz="1800" dirty="0" smtClean="0">
                <a:ln w="1905"/>
                <a:latin typeface="微软雅黑" panose="020B0503020204020204" charset="-122"/>
                <a:ea typeface="微软雅黑" panose="020B0503020204020204" charset="-122"/>
                <a:sym typeface="+mn-ea"/>
              </a:rPr>
              <a:t>。</a:t>
            </a:r>
            <a:endParaRPr lang="zh-CN" altLang="en-US" sz="1800" dirty="0">
              <a:ln w="1905"/>
              <a:latin typeface="微软雅黑" panose="020B0503020204020204" charset="-122"/>
              <a:ea typeface="微软雅黑" panose="020B0503020204020204" charset="-122"/>
            </a:endParaRPr>
          </a:p>
          <a:p>
            <a:pPr marL="342900" indent="-342900">
              <a:lnSpc>
                <a:spcPct val="250000"/>
              </a:lnSpc>
              <a:buFont typeface="Wingdings" panose="05000000000000000000" pitchFamily="2" charset="2"/>
              <a:buChar char="u"/>
            </a:pPr>
            <a:endParaRPr lang="zh-CN" altLang="en-US" sz="1800" dirty="0">
              <a:ln w="1905"/>
              <a:latin typeface="微软雅黑" panose="020B0503020204020204" charset="-122"/>
              <a:ea typeface="微软雅黑" panose="020B0503020204020204" charset="-122"/>
            </a:endParaRPr>
          </a:p>
        </p:txBody>
      </p:sp>
      <p:grpSp>
        <p:nvGrpSpPr>
          <p:cNvPr id="19" name="组合 18"/>
          <p:cNvGrpSpPr/>
          <p:nvPr/>
        </p:nvGrpSpPr>
        <p:grpSpPr>
          <a:xfrm>
            <a:off x="7053781" y="1054402"/>
            <a:ext cx="1512168" cy="1512168"/>
            <a:chOff x="6528048" y="1268760"/>
            <a:chExt cx="1512168" cy="1512168"/>
          </a:xfrm>
        </p:grpSpPr>
        <p:sp>
          <p:nvSpPr>
            <p:cNvPr id="20" name="椭圆 19"/>
            <p:cNvSpPr/>
            <p:nvPr/>
          </p:nvSpPr>
          <p:spPr>
            <a:xfrm>
              <a:off x="6528048" y="1268760"/>
              <a:ext cx="1512168" cy="151216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21" name="椭圆 20"/>
            <p:cNvSpPr/>
            <p:nvPr/>
          </p:nvSpPr>
          <p:spPr>
            <a:xfrm>
              <a:off x="6752456" y="1529646"/>
              <a:ext cx="1063352" cy="1063352"/>
            </a:xfrm>
            <a:prstGeom prst="ellipse">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r>
                <a:rPr lang="en-US" altLang="zh-CN" sz="6000" b="1" dirty="0">
                  <a:solidFill>
                    <a:srgbClr val="C00000"/>
                  </a:solidFill>
                  <a:effectLst>
                    <a:outerShdw blurRad="38100" dist="38100" dir="2700000" algn="tl">
                      <a:srgbClr val="000000">
                        <a:alpha val="43137"/>
                      </a:srgbClr>
                    </a:outerShdw>
                  </a:effectLst>
                </a:rPr>
                <a:t>1</a:t>
              </a:r>
              <a:endParaRPr lang="zh-CN" altLang="en-US" sz="6000" b="1" dirty="0">
                <a:solidFill>
                  <a:srgbClr val="C00000"/>
                </a:solidFill>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cstate="email"/>
          <a:stretch>
            <a:fillRect/>
          </a:stretch>
        </p:blipFill>
        <p:spPr>
          <a:xfrm>
            <a:off x="478155" y="204470"/>
            <a:ext cx="929005" cy="948055"/>
          </a:xfrm>
          <a:prstGeom prst="rect">
            <a:avLst/>
          </a:prstGeom>
        </p:spPr>
      </p:pic>
      <p:sp>
        <p:nvSpPr>
          <p:cNvPr id="13" name="TextBox 50"/>
          <p:cNvSpPr txBox="1"/>
          <p:nvPr/>
        </p:nvSpPr>
        <p:spPr>
          <a:xfrm>
            <a:off x="1751965" y="568960"/>
            <a:ext cx="6057900" cy="583565"/>
          </a:xfrm>
          <a:prstGeom prst="rect">
            <a:avLst/>
          </a:prstGeom>
          <a:noFill/>
        </p:spPr>
        <p:txBody>
          <a:bodyPr wrap="square" rtlCol="0">
            <a:spAutoFit/>
          </a:bodyPr>
          <a:lstStyle/>
          <a:p>
            <a:pPr algn="l"/>
            <a:r>
              <a:rPr lang="zh-CN" altLang="en-US" sz="3200" dirty="0">
                <a:solidFill>
                  <a:srgbClr val="C00000"/>
                </a:solidFill>
                <a:latin typeface="微软雅黑" panose="020B0503020204020204" charset="-122"/>
                <a:ea typeface="微软雅黑" panose="020B0503020204020204" charset="-122"/>
                <a:sym typeface="+mn-ea"/>
              </a:rPr>
              <a:t>国家监察法</a:t>
            </a:r>
            <a:endParaRPr lang="zh-CN" altLang="en-US" sz="3200" dirty="0">
              <a:solidFill>
                <a:srgbClr val="C00000"/>
              </a:solidFill>
              <a:latin typeface="微软雅黑" panose="020B0503020204020204" charset="-122"/>
              <a:ea typeface="微软雅黑" panose="020B0503020204020204" charset="-122"/>
            </a:endParaRPr>
          </a:p>
        </p:txBody>
      </p:sp>
      <p:pic>
        <p:nvPicPr>
          <p:cNvPr id="41" name="图片 40"/>
          <p:cNvPicPr>
            <a:picLocks noChangeAspect="1"/>
          </p:cNvPicPr>
          <p:nvPr/>
        </p:nvPicPr>
        <p:blipFill>
          <a:blip r:embed="rId2" cstate="email"/>
          <a:stretch>
            <a:fillRect/>
          </a:stretch>
        </p:blipFill>
        <p:spPr>
          <a:xfrm>
            <a:off x="10212199" y="5702724"/>
            <a:ext cx="2062225" cy="1160955"/>
          </a:xfrm>
          <a:prstGeom prst="rect">
            <a:avLst/>
          </a:prstGeom>
        </p:spPr>
      </p:pic>
      <p:grpSp>
        <p:nvGrpSpPr>
          <p:cNvPr id="6" name="组合 5"/>
          <p:cNvGrpSpPr/>
          <p:nvPr/>
        </p:nvGrpSpPr>
        <p:grpSpPr>
          <a:xfrm>
            <a:off x="492982" y="1409608"/>
            <a:ext cx="8696739" cy="666786"/>
            <a:chOff x="0" y="1727929"/>
            <a:chExt cx="8696739" cy="666786"/>
          </a:xfrm>
        </p:grpSpPr>
        <p:sp>
          <p:nvSpPr>
            <p:cNvPr id="11" name="矩形 10"/>
            <p:cNvSpPr/>
            <p:nvPr/>
          </p:nvSpPr>
          <p:spPr>
            <a:xfrm>
              <a:off x="0" y="1727929"/>
              <a:ext cx="8525888" cy="6667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2" name="矩形 11"/>
            <p:cNvSpPr/>
            <p:nvPr/>
          </p:nvSpPr>
          <p:spPr>
            <a:xfrm>
              <a:off x="8607287" y="1727929"/>
              <a:ext cx="89452" cy="6667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14" name="矩形 13"/>
            <p:cNvSpPr/>
            <p:nvPr/>
          </p:nvSpPr>
          <p:spPr>
            <a:xfrm>
              <a:off x="144780" y="1782539"/>
              <a:ext cx="3741420" cy="521970"/>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r>
                <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监察范围和管辖</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7" name="组合 6"/>
          <p:cNvGrpSpPr/>
          <p:nvPr/>
        </p:nvGrpSpPr>
        <p:grpSpPr>
          <a:xfrm>
            <a:off x="7021030" y="950439"/>
            <a:ext cx="1512168" cy="1512168"/>
            <a:chOff x="6528048" y="1268760"/>
            <a:chExt cx="1512168" cy="1512168"/>
          </a:xfrm>
        </p:grpSpPr>
        <p:sp>
          <p:nvSpPr>
            <p:cNvPr id="8" name="椭圆 7"/>
            <p:cNvSpPr/>
            <p:nvPr/>
          </p:nvSpPr>
          <p:spPr>
            <a:xfrm>
              <a:off x="6528048" y="1268760"/>
              <a:ext cx="1512168" cy="151216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endParaRPr lang="zh-CN" altLang="en-US"/>
            </a:p>
          </p:txBody>
        </p:sp>
        <p:sp>
          <p:nvSpPr>
            <p:cNvPr id="9" name="椭圆 8"/>
            <p:cNvSpPr/>
            <p:nvPr/>
          </p:nvSpPr>
          <p:spPr>
            <a:xfrm>
              <a:off x="6752456" y="1529646"/>
              <a:ext cx="1063352" cy="1063352"/>
            </a:xfrm>
            <a:prstGeom prst="ellipse">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8565" rtl="0" eaLnBrk="1" latinLnBrk="0" hangingPunct="1">
                <a:defRPr sz="2400" kern="1200">
                  <a:solidFill>
                    <a:schemeClr val="lt1"/>
                  </a:solidFill>
                  <a:latin typeface="+mn-lt"/>
                  <a:ea typeface="+mn-ea"/>
                  <a:cs typeface="+mn-cs"/>
                </a:defRPr>
              </a:lvl1pPr>
              <a:lvl2pPr marL="609600" algn="l" defTabSz="1218565" rtl="0" eaLnBrk="1" latinLnBrk="0" hangingPunct="1">
                <a:defRPr sz="2400" kern="1200">
                  <a:solidFill>
                    <a:schemeClr val="lt1"/>
                  </a:solidFill>
                  <a:latin typeface="+mn-lt"/>
                  <a:ea typeface="+mn-ea"/>
                  <a:cs typeface="+mn-cs"/>
                </a:defRPr>
              </a:lvl2pPr>
              <a:lvl3pPr marL="1219200" algn="l" defTabSz="1218565" rtl="0" eaLnBrk="1" latinLnBrk="0" hangingPunct="1">
                <a:defRPr sz="2400" kern="1200">
                  <a:solidFill>
                    <a:schemeClr val="lt1"/>
                  </a:solidFill>
                  <a:latin typeface="+mn-lt"/>
                  <a:ea typeface="+mn-ea"/>
                  <a:cs typeface="+mn-cs"/>
                </a:defRPr>
              </a:lvl3pPr>
              <a:lvl4pPr marL="1828800" algn="l" defTabSz="1218565" rtl="0" eaLnBrk="1" latinLnBrk="0" hangingPunct="1">
                <a:defRPr sz="2400" kern="1200">
                  <a:solidFill>
                    <a:schemeClr val="lt1"/>
                  </a:solidFill>
                  <a:latin typeface="+mn-lt"/>
                  <a:ea typeface="+mn-ea"/>
                  <a:cs typeface="+mn-cs"/>
                </a:defRPr>
              </a:lvl4pPr>
              <a:lvl5pPr marL="2438400" algn="l" defTabSz="1218565" rtl="0" eaLnBrk="1" latinLnBrk="0" hangingPunct="1">
                <a:defRPr sz="2400" kern="1200">
                  <a:solidFill>
                    <a:schemeClr val="lt1"/>
                  </a:solidFill>
                  <a:latin typeface="+mn-lt"/>
                  <a:ea typeface="+mn-ea"/>
                  <a:cs typeface="+mn-cs"/>
                </a:defRPr>
              </a:lvl5pPr>
              <a:lvl6pPr marL="3048000" algn="l" defTabSz="1218565" rtl="0" eaLnBrk="1" latinLnBrk="0" hangingPunct="1">
                <a:defRPr sz="2400" kern="1200">
                  <a:solidFill>
                    <a:schemeClr val="lt1"/>
                  </a:solidFill>
                  <a:latin typeface="+mn-lt"/>
                  <a:ea typeface="+mn-ea"/>
                  <a:cs typeface="+mn-cs"/>
                </a:defRPr>
              </a:lvl6pPr>
              <a:lvl7pPr marL="3657600" algn="l" defTabSz="1218565" rtl="0" eaLnBrk="1" latinLnBrk="0" hangingPunct="1">
                <a:defRPr sz="2400" kern="1200">
                  <a:solidFill>
                    <a:schemeClr val="lt1"/>
                  </a:solidFill>
                  <a:latin typeface="+mn-lt"/>
                  <a:ea typeface="+mn-ea"/>
                  <a:cs typeface="+mn-cs"/>
                </a:defRPr>
              </a:lvl7pPr>
              <a:lvl8pPr marL="4267200" algn="l" defTabSz="1218565" rtl="0" eaLnBrk="1" latinLnBrk="0" hangingPunct="1">
                <a:defRPr sz="2400" kern="1200">
                  <a:solidFill>
                    <a:schemeClr val="lt1"/>
                  </a:solidFill>
                  <a:latin typeface="+mn-lt"/>
                  <a:ea typeface="+mn-ea"/>
                  <a:cs typeface="+mn-cs"/>
                </a:defRPr>
              </a:lvl8pPr>
              <a:lvl9pPr marL="4876800" algn="l" defTabSz="1218565" rtl="0" eaLnBrk="1" latinLnBrk="0" hangingPunct="1">
                <a:defRPr sz="2400" kern="1200">
                  <a:solidFill>
                    <a:schemeClr val="lt1"/>
                  </a:solidFill>
                  <a:latin typeface="+mn-lt"/>
                  <a:ea typeface="+mn-ea"/>
                  <a:cs typeface="+mn-cs"/>
                </a:defRPr>
              </a:lvl9pPr>
            </a:lstStyle>
            <a:p>
              <a:pPr algn="ctr"/>
              <a:r>
                <a:rPr lang="en-US" altLang="zh-CN" sz="6000" b="1" dirty="0">
                  <a:solidFill>
                    <a:srgbClr val="C00000"/>
                  </a:solidFill>
                  <a:effectLst>
                    <a:outerShdw blurRad="38100" dist="38100" dir="2700000" algn="tl">
                      <a:srgbClr val="000000">
                        <a:alpha val="43137"/>
                      </a:srgbClr>
                    </a:outerShdw>
                  </a:effectLst>
                </a:rPr>
                <a:t>2</a:t>
              </a:r>
              <a:endParaRPr lang="en-US" altLang="zh-CN" sz="6000" b="1" dirty="0">
                <a:solidFill>
                  <a:srgbClr val="C00000"/>
                </a:solidFill>
                <a:effectLst>
                  <a:outerShdw blurRad="38100" dist="38100" dir="2700000" algn="tl">
                    <a:srgbClr val="000000">
                      <a:alpha val="43137"/>
                    </a:srgbClr>
                  </a:outerShdw>
                </a:effectLst>
              </a:endParaRPr>
            </a:p>
          </p:txBody>
        </p:sp>
      </p:grpSp>
      <p:sp>
        <p:nvSpPr>
          <p:cNvPr id="15" name="矩形 14"/>
          <p:cNvSpPr/>
          <p:nvPr/>
        </p:nvSpPr>
        <p:spPr>
          <a:xfrm>
            <a:off x="478031" y="2076391"/>
            <a:ext cx="11154500" cy="396938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marL="285750" indent="-285750">
              <a:lnSpc>
                <a:spcPct val="200000"/>
              </a:lnSpc>
              <a:buFont typeface="Wingdings" panose="05000000000000000000" pitchFamily="2" charset="2"/>
              <a:buChar char="u"/>
            </a:pPr>
            <a:r>
              <a:rPr lang="zh-CN" altLang="en-US" sz="1800" dirty="0">
                <a:ln w="1905"/>
                <a:latin typeface="微软雅黑" panose="020B0503020204020204" charset="-122"/>
                <a:ea typeface="微软雅黑" panose="020B0503020204020204" charset="-122"/>
              </a:rPr>
              <a:t>按照深化国家监察体制改革关于实现对所有行使公权力的公职人员监察全覆盖的要求</a:t>
            </a:r>
            <a:r>
              <a:rPr lang="zh-CN" altLang="en-US" sz="1800" dirty="0" smtClean="0">
                <a:ln w="1905"/>
                <a:latin typeface="微软雅黑" panose="020B0503020204020204" charset="-122"/>
                <a:ea typeface="微软雅黑" panose="020B0503020204020204" charset="-122"/>
              </a:rPr>
              <a:t>，规定，</a:t>
            </a:r>
            <a:r>
              <a:rPr lang="zh-CN" altLang="en-US" sz="1800" b="1" dirty="0">
                <a:ln w="1905"/>
                <a:solidFill>
                  <a:srgbClr val="C00000"/>
                </a:solidFill>
                <a:latin typeface="微软雅黑" panose="020B0503020204020204" charset="-122"/>
                <a:ea typeface="微软雅黑" panose="020B0503020204020204" charset="-122"/>
              </a:rPr>
              <a:t>监察机关对下列公职人员和有关人员进行监察</a:t>
            </a:r>
            <a:r>
              <a:rPr lang="zh-CN" altLang="en-US" sz="1800" b="1" dirty="0" smtClean="0">
                <a:ln w="1905"/>
                <a:solidFill>
                  <a:srgbClr val="C00000"/>
                </a:solidFill>
                <a:latin typeface="微软雅黑" panose="020B0503020204020204" charset="-122"/>
                <a:ea typeface="微软雅黑" panose="020B0503020204020204" charset="-122"/>
              </a:rPr>
              <a:t>：</a:t>
            </a:r>
            <a:endParaRPr lang="zh-CN" altLang="en-US" sz="1800" b="1" dirty="0" smtClean="0">
              <a:ln w="1905"/>
              <a:solidFill>
                <a:srgbClr val="C00000"/>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u"/>
            </a:pPr>
            <a:r>
              <a:rPr lang="zh-CN" altLang="en-US" sz="1800" dirty="0">
                <a:ln w="1905"/>
                <a:latin typeface="微软雅黑" panose="020B0503020204020204" charset="-122"/>
                <a:ea typeface="微软雅黑" panose="020B0503020204020204" charset="-122"/>
              </a:rPr>
              <a:t>（一）中国共产党机关、人民代表大会及其常务委员会机关、人民政府、监察委员会、人民法院、人民检察院、中国人民政治协商会议各级委员会机关、民主党派机关和工商业联合会机关的公务员，以及参照</a:t>
            </a:r>
            <a:r>
              <a:rPr lang="en-US" altLang="zh-CN" sz="1800" dirty="0">
                <a:ln w="1905"/>
                <a:latin typeface="微软雅黑" panose="020B0503020204020204" charset="-122"/>
                <a:ea typeface="微软雅黑" panose="020B0503020204020204" charset="-122"/>
              </a:rPr>
              <a:t>《</a:t>
            </a:r>
            <a:r>
              <a:rPr lang="zh-CN" altLang="en-US" sz="1800" dirty="0">
                <a:ln w="1905"/>
                <a:latin typeface="微软雅黑" panose="020B0503020204020204" charset="-122"/>
                <a:ea typeface="微软雅黑" panose="020B0503020204020204" charset="-122"/>
              </a:rPr>
              <a:t>中华人民共和国公务员法</a:t>
            </a:r>
            <a:r>
              <a:rPr lang="en-US" altLang="zh-CN" sz="1800" dirty="0">
                <a:ln w="1905"/>
                <a:latin typeface="微软雅黑" panose="020B0503020204020204" charset="-122"/>
                <a:ea typeface="微软雅黑" panose="020B0503020204020204" charset="-122"/>
              </a:rPr>
              <a:t>》</a:t>
            </a:r>
            <a:r>
              <a:rPr lang="zh-CN" altLang="en-US" sz="1800" dirty="0">
                <a:ln w="1905"/>
                <a:latin typeface="微软雅黑" panose="020B0503020204020204" charset="-122"/>
                <a:ea typeface="微软雅黑" panose="020B0503020204020204" charset="-122"/>
              </a:rPr>
              <a:t>管理的人员；</a:t>
            </a:r>
            <a:endParaRPr lang="zh-CN" altLang="en-US" sz="1800" dirty="0">
              <a:ln w="1905"/>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u"/>
            </a:pPr>
            <a:r>
              <a:rPr lang="zh-CN" altLang="en-US" sz="1800" dirty="0">
                <a:ln w="1905"/>
                <a:latin typeface="微软雅黑" panose="020B0503020204020204" charset="-122"/>
                <a:ea typeface="微软雅黑" panose="020B0503020204020204" charset="-122"/>
              </a:rPr>
              <a:t>（二）法律、法规授权或者受国家机关依法委托管理公共事务的组织中从事公务的人员；</a:t>
            </a:r>
            <a:endParaRPr lang="zh-CN" altLang="en-US" sz="1800" dirty="0">
              <a:ln w="1905"/>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u"/>
            </a:pPr>
            <a:r>
              <a:rPr lang="zh-CN" altLang="en-US" sz="1800" dirty="0">
                <a:ln w="1905"/>
                <a:latin typeface="微软雅黑" panose="020B0503020204020204" charset="-122"/>
                <a:ea typeface="微软雅黑" panose="020B0503020204020204" charset="-122"/>
              </a:rPr>
              <a:t>（三）国有企业管理人员；</a:t>
            </a:r>
            <a:endParaRPr lang="zh-CN" altLang="en-US" sz="1800" dirty="0">
              <a:ln w="1905"/>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2876</Words>
  <Application>WPS 演示</Application>
  <PresentationFormat>宽屏</PresentationFormat>
  <Paragraphs>198</Paragraphs>
  <Slides>27</Slides>
  <Notes>2</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27</vt:i4>
      </vt:variant>
    </vt:vector>
  </HeadingPairs>
  <TitlesOfParts>
    <vt:vector size="39" baseType="lpstr">
      <vt:lpstr>Arial</vt:lpstr>
      <vt:lpstr>宋体</vt:lpstr>
      <vt:lpstr>Wingdings</vt:lpstr>
      <vt:lpstr>微软雅黑</vt:lpstr>
      <vt:lpstr>方正苏新诗柳楷简体-yolan</vt:lpstr>
      <vt:lpstr>楷体_GB2312</vt:lpstr>
      <vt:lpstr>Times New Roman</vt:lpstr>
      <vt:lpstr>方正粗雅宋_GBK</vt:lpstr>
      <vt:lpstr>Calibri</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马姐</cp:lastModifiedBy>
  <cp:revision>78</cp:revision>
  <dcterms:created xsi:type="dcterms:W3CDTF">2018-04-21T12:02:00Z</dcterms:created>
  <dcterms:modified xsi:type="dcterms:W3CDTF">2020-09-27T05:21:51Z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